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77" r:id="rId3"/>
    <p:sldId id="388" r:id="rId4"/>
    <p:sldId id="389" r:id="rId5"/>
    <p:sldId id="390" r:id="rId6"/>
    <p:sldId id="258" r:id="rId7"/>
    <p:sldId id="257" r:id="rId8"/>
    <p:sldId id="263" r:id="rId9"/>
    <p:sldId id="264" r:id="rId10"/>
    <p:sldId id="330" r:id="rId11"/>
    <p:sldId id="400" r:id="rId12"/>
    <p:sldId id="406" r:id="rId13"/>
    <p:sldId id="410" r:id="rId14"/>
    <p:sldId id="401" r:id="rId15"/>
    <p:sldId id="364" r:id="rId16"/>
    <p:sldId id="361" r:id="rId17"/>
    <p:sldId id="362" r:id="rId18"/>
    <p:sldId id="369" r:id="rId19"/>
    <p:sldId id="405" r:id="rId20"/>
    <p:sldId id="370" r:id="rId21"/>
    <p:sldId id="366" r:id="rId22"/>
    <p:sldId id="367" r:id="rId23"/>
    <p:sldId id="402" r:id="rId24"/>
    <p:sldId id="373" r:id="rId25"/>
    <p:sldId id="374" r:id="rId26"/>
    <p:sldId id="375" r:id="rId27"/>
    <p:sldId id="404" r:id="rId28"/>
    <p:sldId id="399" r:id="rId29"/>
    <p:sldId id="408" r:id="rId30"/>
    <p:sldId id="409" r:id="rId31"/>
    <p:sldId id="407" r:id="rId32"/>
    <p:sldId id="261" r:id="rId33"/>
    <p:sldId id="329" r:id="rId34"/>
    <p:sldId id="259" r:id="rId35"/>
  </p:sldIdLst>
  <p:sldSz cx="12192000" cy="6858000"/>
  <p:notesSz cx="6858000" cy="9144000"/>
  <p:embeddedFontLst>
    <p:embeddedFont>
      <p:font typeface="Helvetica" pitchFamily="2" charset="0"/>
      <p:regular r:id="rId37"/>
      <p:bold r:id="rId38"/>
      <p:italic r:id="rId39"/>
      <p:boldItalic r:id="rId40"/>
    </p:embeddedFont>
    <p:embeddedFont>
      <p:font typeface="JetBrains Mono" panose="02000009000000000000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2+CB7AwAKHevBYi6hg66TyKQM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6699"/>
    <a:srgbClr val="0099CC"/>
    <a:srgbClr val="00CC99"/>
    <a:srgbClr val="99CC00"/>
    <a:srgbClr val="CC00CC"/>
    <a:srgbClr val="A4C064"/>
    <a:srgbClr val="8FE2FF"/>
    <a:srgbClr val="8E927B"/>
    <a:srgbClr val="1B5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2288" autoAdjust="0"/>
  </p:normalViewPr>
  <p:slideViewPr>
    <p:cSldViewPr snapToGrid="0">
      <p:cViewPr varScale="1">
        <p:scale>
          <a:sx n="98" d="100"/>
          <a:sy n="98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8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19eedc2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819eedc2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56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</a:t>
            </a:r>
          </a:p>
          <a:p>
            <a:r>
              <a:rPr lang="es-ES" dirty="0"/>
              <a:t>D.</a:t>
            </a:r>
          </a:p>
          <a:p>
            <a:r>
              <a:rPr lang="es-ES" dirty="0"/>
              <a:t>Se requiere un </a:t>
            </a:r>
            <a:r>
              <a:rPr lang="es-ES" dirty="0" err="1"/>
              <a:t>cast</a:t>
            </a:r>
            <a:r>
              <a:rPr lang="es-ES" dirty="0"/>
              <a:t> explícito o agregar el sufijo f a 10.0</a:t>
            </a:r>
          </a:p>
          <a:p>
            <a:endParaRPr lang="es-ES" dirty="0"/>
          </a:p>
          <a:p>
            <a:r>
              <a:rPr lang="es-ES" dirty="0"/>
              <a:t>Formas correctas: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float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p = (</a:t>
            </a:r>
            <a:r>
              <a:rPr lang="en-US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float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 (x /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10.0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749DED"/>
                </a:solidFill>
                <a:effectLst/>
                <a:latin typeface="JetBrains Mono" panose="02000009000000000000" pitchFamily="49" charset="0"/>
              </a:rPr>
              <a:t>float 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p = x / </a:t>
            </a:r>
            <a:r>
              <a:rPr lang="en-US" sz="1800" dirty="0">
                <a:solidFill>
                  <a:srgbClr val="D981DE"/>
                </a:solidFill>
                <a:effectLst/>
                <a:latin typeface="JetBrains Mono" panose="02000009000000000000" pitchFamily="49" charset="0"/>
              </a:rPr>
              <a:t>10.0f</a:t>
            </a:r>
            <a:r>
              <a:rPr lang="en-US" sz="1800" dirty="0">
                <a:solidFill>
                  <a:srgbClr val="CED0D6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4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Respuesta: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26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178688"/>
            <a:ext cx="9144000" cy="50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22F04-4BC9-41E2-B353-830397417302}"/>
              </a:ext>
            </a:extLst>
          </p:cNvPr>
          <p:cNvSpPr/>
          <p:nvPr userDrawn="1"/>
        </p:nvSpPr>
        <p:spPr>
          <a:xfrm>
            <a:off x="4058520" y="5231177"/>
            <a:ext cx="4063504" cy="93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4E2C1613-F647-4454-932D-F9B6B9380A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5135036"/>
            <a:ext cx="4173573" cy="1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ido con título">
  <p:cSld name="4_Contenido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ido con título">
  <p:cSld name="5_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ido con título">
  <p:cSld name="6_Contenido con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ido con título">
  <p:cSld name="7_Contenido con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ido con título">
  <p:cSld name="8_Contenido con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ido con título">
  <p:cSld name="9_Contenido con títul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ido con título">
  <p:cSld name="10_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555-3685-4E25-8B53-D766AA06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745"/>
            <a:ext cx="10515600" cy="785528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D3052C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F942-990C-4C84-A1C3-F5F0BCBF9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‹#›</a:t>
            </a:fld>
            <a:endParaRPr lang="es-P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8538E7-9E81-474C-AD3B-32C2198C15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" pitchFamily="2" charset="0"/>
              </a:defRPr>
            </a:lvl1pPr>
            <a:lvl2pPr>
              <a:lnSpc>
                <a:spcPct val="100000"/>
              </a:lnSpc>
              <a:defRPr>
                <a:latin typeface="Helvetica" pitchFamily="2" charset="0"/>
              </a:defRPr>
            </a:lvl2pPr>
            <a:lvl3pPr>
              <a:lnSpc>
                <a:spcPct val="100000"/>
              </a:lnSpc>
              <a:defRPr>
                <a:latin typeface="Helvetica" pitchFamily="2" charset="0"/>
              </a:defRPr>
            </a:lvl3pPr>
            <a:lvl4pPr>
              <a:lnSpc>
                <a:spcPct val="100000"/>
              </a:lnSpc>
              <a:defRPr>
                <a:latin typeface="Helvetica" pitchFamily="2" charset="0"/>
              </a:defRPr>
            </a:lvl4pPr>
            <a:lvl5pPr>
              <a:lnSpc>
                <a:spcPct val="100000"/>
              </a:lnSpc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322DE48A-2D4F-4873-8D66-AF7F3593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28" y="136525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preserve="1" userDrawn="1">
  <p:cSld name="2_Solo el título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240F2624-FBFA-46AE-9892-D42C673614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41009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35F4D67-4966-C21F-A09E-7658BEBF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217"/>
            <a:ext cx="10515600" cy="4959927"/>
          </a:xfrm>
        </p:spPr>
        <p:txBody>
          <a:bodyPr/>
          <a:lstStyle>
            <a:lvl1pPr algn="ctr">
              <a:defRPr b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2FCA6-0FCB-4C91-BEC5-A93A5D856507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/>
          <p:nvPr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Datos/Observaciones</a:t>
            </a:r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1B93EADB-A85F-4945-BEEA-1073EED296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ECD6E-A13D-41C4-A8AA-AC936BA167FF}"/>
              </a:ext>
            </a:extLst>
          </p:cNvPr>
          <p:cNvSpPr/>
          <p:nvPr userDrawn="1"/>
        </p:nvSpPr>
        <p:spPr>
          <a:xfrm>
            <a:off x="8713694" y="0"/>
            <a:ext cx="3478306" cy="14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831850" y="469339"/>
            <a:ext cx="10515600" cy="56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831850" y="6382418"/>
            <a:ext cx="105156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" name="Picture 2" descr="Inicio – 10 - Universidad Tecnológica del Perú - UTP – Colegio Anglo  Americano Prescott">
            <a:extLst>
              <a:ext uri="{FF2B5EF4-FFF2-40B4-BE49-F238E27FC236}">
                <a16:creationId xmlns:a16="http://schemas.microsoft.com/office/drawing/2014/main" id="{E630A3B5-109D-4437-9425-DCBCCE7F6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47" y="122286"/>
            <a:ext cx="1559859" cy="4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el título">
  <p:cSld name="1_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9" y="0"/>
            <a:ext cx="12180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3" y="0"/>
            <a:ext cx="1218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2"/>
            <a:ext cx="12192000" cy="68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D3052C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2s.com/Code/Java/Data-Type/TheTimeandDateFormatSuffixes.ht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96C790-6468-2096-DC96-223AAF4804CF}"/>
              </a:ext>
            </a:extLst>
          </p:cNvPr>
          <p:cNvSpPr/>
          <p:nvPr/>
        </p:nvSpPr>
        <p:spPr>
          <a:xfrm>
            <a:off x="-9236" y="-13581"/>
            <a:ext cx="12210289" cy="6871581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94652"/>
              <a:gd name="connsiteY0" fmla="*/ 3543837 h 6871580"/>
              <a:gd name="connsiteX1" fmla="*/ 18565 w 12394652"/>
              <a:gd name="connsiteY1" fmla="*/ 6871580 h 6871580"/>
              <a:gd name="connsiteX2" fmla="*/ 9597131 w 12394652"/>
              <a:gd name="connsiteY2" fmla="*/ 6871580 h 6871580"/>
              <a:gd name="connsiteX3" fmla="*/ 12394652 w 12394652"/>
              <a:gd name="connsiteY3" fmla="*/ 2236205 h 6871580"/>
              <a:gd name="connsiteX4" fmla="*/ 12394652 w 12394652"/>
              <a:gd name="connsiteY4" fmla="*/ 0 h 6871580"/>
              <a:gd name="connsiteX5" fmla="*/ 8275325 w 12394652"/>
              <a:gd name="connsiteY5" fmla="*/ 0 h 6871580"/>
              <a:gd name="connsiteX6" fmla="*/ 0 w 12394652"/>
              <a:gd name="connsiteY6" fmla="*/ 3543837 h 6871580"/>
              <a:gd name="connsiteX0" fmla="*/ 0 w 12394652"/>
              <a:gd name="connsiteY0" fmla="*/ 3543837 h 6899290"/>
              <a:gd name="connsiteX1" fmla="*/ 18565 w 12394652"/>
              <a:gd name="connsiteY1" fmla="*/ 6871580 h 6899290"/>
              <a:gd name="connsiteX2" fmla="*/ 10412828 w 12394652"/>
              <a:gd name="connsiteY2" fmla="*/ 6899290 h 6899290"/>
              <a:gd name="connsiteX3" fmla="*/ 12394652 w 12394652"/>
              <a:gd name="connsiteY3" fmla="*/ 2236205 h 6899290"/>
              <a:gd name="connsiteX4" fmla="*/ 12394652 w 12394652"/>
              <a:gd name="connsiteY4" fmla="*/ 0 h 6899290"/>
              <a:gd name="connsiteX5" fmla="*/ 8275325 w 12394652"/>
              <a:gd name="connsiteY5" fmla="*/ 0 h 6899290"/>
              <a:gd name="connsiteX6" fmla="*/ 0 w 12394652"/>
              <a:gd name="connsiteY6" fmla="*/ 3543837 h 6899290"/>
              <a:gd name="connsiteX0" fmla="*/ 0 w 12394652"/>
              <a:gd name="connsiteY0" fmla="*/ 3543837 h 6871581"/>
              <a:gd name="connsiteX1" fmla="*/ 18565 w 12394652"/>
              <a:gd name="connsiteY1" fmla="*/ 6871580 h 6871581"/>
              <a:gd name="connsiteX2" fmla="*/ 10028419 w 12394652"/>
              <a:gd name="connsiteY2" fmla="*/ 6871581 h 6871581"/>
              <a:gd name="connsiteX3" fmla="*/ 12394652 w 12394652"/>
              <a:gd name="connsiteY3" fmla="*/ 2236205 h 6871581"/>
              <a:gd name="connsiteX4" fmla="*/ 12394652 w 12394652"/>
              <a:gd name="connsiteY4" fmla="*/ 0 h 6871581"/>
              <a:gd name="connsiteX5" fmla="*/ 8275325 w 12394652"/>
              <a:gd name="connsiteY5" fmla="*/ 0 h 6871581"/>
              <a:gd name="connsiteX6" fmla="*/ 0 w 12394652"/>
              <a:gd name="connsiteY6" fmla="*/ 3543837 h 687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4652" h="6871581">
                <a:moveTo>
                  <a:pt x="0" y="3543837"/>
                </a:moveTo>
                <a:cubicBezTo>
                  <a:pt x="3063" y="4566879"/>
                  <a:pt x="15502" y="5848538"/>
                  <a:pt x="18565" y="6871580"/>
                </a:cubicBezTo>
                <a:lnTo>
                  <a:pt x="10028419" y="6871581"/>
                </a:lnTo>
                <a:cubicBezTo>
                  <a:pt x="11310153" y="5444150"/>
                  <a:pt x="11985983" y="4197789"/>
                  <a:pt x="12394652" y="2236205"/>
                </a:cubicBezTo>
                <a:lnTo>
                  <a:pt x="12394652" y="0"/>
                </a:lnTo>
                <a:lnTo>
                  <a:pt x="8275325" y="0"/>
                </a:lnTo>
                <a:cubicBezTo>
                  <a:pt x="8666108" y="4324539"/>
                  <a:pt x="2283555" y="4597057"/>
                  <a:pt x="0" y="3543837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E1541-A8F6-99CE-A61B-085CFF7C2FE8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66C8B-894E-49C8-97F0-0500C46A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61" y="420110"/>
            <a:ext cx="7361383" cy="1936426"/>
          </a:xfrm>
        </p:spPr>
        <p:txBody>
          <a:bodyPr/>
          <a:lstStyle/>
          <a:p>
            <a:pPr algn="l"/>
            <a:r>
              <a:rPr lang="es-ES" dirty="0"/>
              <a:t>Taller de Programación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B3F2A-9181-449D-AA57-948B7B8C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8577"/>
            <a:ext cx="9144000" cy="50062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311F-912E-F29A-7CC2-5367F66B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14"/>
          <a:stretch/>
        </p:blipFill>
        <p:spPr>
          <a:xfrm>
            <a:off x="4177256" y="5291778"/>
            <a:ext cx="2528344" cy="83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C89A-FF84-877C-D866-0A9D5D51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66576"/>
          <a:stretch/>
        </p:blipFill>
        <p:spPr>
          <a:xfrm>
            <a:off x="6732099" y="5291777"/>
            <a:ext cx="1282645" cy="8399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B98E4C-CEFA-1581-AF50-FEF751C6337A}"/>
              </a:ext>
            </a:extLst>
          </p:cNvPr>
          <p:cNvSpPr/>
          <p:nvPr/>
        </p:nvSpPr>
        <p:spPr>
          <a:xfrm>
            <a:off x="803564" y="2576945"/>
            <a:ext cx="720435" cy="1477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10DC5-E042-6864-A9C7-29E21EDB9714}"/>
              </a:ext>
            </a:extLst>
          </p:cNvPr>
          <p:cNvSpPr txBox="1"/>
          <p:nvPr/>
        </p:nvSpPr>
        <p:spPr>
          <a:xfrm>
            <a:off x="-4618" y="6627169"/>
            <a:ext cx="77354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de: https://www.pixelstalk.net/wp-content/uploads/images6/Abstract-Wallpaper-HD-Free-download.png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Ejecución secuencial en Java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 con formato: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11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 con formato: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ADAA8-2DBD-C05D-1B00-440D002FA8FA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Ejecución secuencial en Java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11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6EC4-8B38-279B-B02F-56F1ADEE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secuencial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244C30-8DD1-5786-909C-0C8524F7B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12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61670-2CFE-1EE8-A1C6-EB1E370823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7469221" cy="4373562"/>
          </a:xfrm>
        </p:spPr>
        <p:txBody>
          <a:bodyPr/>
          <a:lstStyle/>
          <a:p>
            <a:r>
              <a:rPr lang="es-ES" dirty="0"/>
              <a:t>Implica la ejecución de instrucciones una tras otra.</a:t>
            </a:r>
          </a:p>
          <a:p>
            <a:r>
              <a:rPr lang="es-ES" dirty="0"/>
              <a:t>En Java, la estructura secuencial es fundamental en la programación.</a:t>
            </a:r>
          </a:p>
          <a:p>
            <a:r>
              <a:rPr lang="es-ES" dirty="0"/>
              <a:t>Incluye operaciones como: declaración e inicialización de variables, lectura de datos y asignación, operaciones, cálculos y </a:t>
            </a:r>
            <a:r>
              <a:rPr lang="es-ES" dirty="0" err="1"/>
              <a:t>sumarización</a:t>
            </a:r>
            <a:r>
              <a:rPr lang="es-ES" dirty="0"/>
              <a:t>, y finalmente, reportes.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5665C5-70FE-B5FB-B901-73F138B8B11E}"/>
              </a:ext>
            </a:extLst>
          </p:cNvPr>
          <p:cNvGrpSpPr/>
          <p:nvPr/>
        </p:nvGrpSpPr>
        <p:grpSpPr>
          <a:xfrm>
            <a:off x="838200" y="-36378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6CB625-8D24-0C55-6C22-FE0B23E407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608D74-F487-3F91-3DC6-F5F3E99F77E7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Ejecución secuencial en Java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378F1-AAFC-DB54-4435-63EF436584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13FBBC-94C1-7AE4-8137-B392FBED17B1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FD3AC5-BFA0-E9EE-B62C-439D6151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643" y="2122668"/>
            <a:ext cx="3272547" cy="35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58E9-9B0A-9DD5-8284-231D856A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secuencial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DA978-9162-9E58-8F72-5DD947E366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13</a:t>
            </a:fld>
            <a:endParaRPr lang="es-P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E8AD4F-6C8E-DD17-3EBF-01515F8265EF}"/>
              </a:ext>
            </a:extLst>
          </p:cNvPr>
          <p:cNvGrpSpPr/>
          <p:nvPr/>
        </p:nvGrpSpPr>
        <p:grpSpPr>
          <a:xfrm>
            <a:off x="838200" y="-36378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41C98-8C5A-F8B1-61A6-B9505DB21FA1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CA1E8E-F598-61CA-E49E-FFFDC2923D08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Ejecución secuencial en Java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6B8418-FE5B-87A0-F479-D2225948CAC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1769E7-4291-D99B-5AD6-9507A9CE4572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BD3B230B-E661-8E6B-E029-85A652614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092" y="1670852"/>
            <a:ext cx="7264331" cy="3730073"/>
          </a:xfrm>
          <a:prstGeom prst="roundRect">
            <a:avLst>
              <a:gd name="adj" fmla="val 3050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final double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DESCUENTO_SEGURO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0.035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salarioBruto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montoDescuento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salarioFinal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Scanner lector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Scanner(System.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Calcularemos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del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bruto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salarioBruto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lector.nextDouble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montoDescuento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salarioBruto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* DESCUENTO_SEGURO;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salarioFinal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salarioBruto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montoDescuento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bruto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salarioBruto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"Monto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descuento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montoDescuento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salarioFinal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3817ECE4-E828-A544-109D-885F3C209185}"/>
              </a:ext>
            </a:extLst>
          </p:cNvPr>
          <p:cNvSpPr/>
          <p:nvPr/>
        </p:nvSpPr>
        <p:spPr>
          <a:xfrm>
            <a:off x="905576" y="1848256"/>
            <a:ext cx="2985487" cy="643290"/>
          </a:xfrm>
          <a:prstGeom prst="homePlate">
            <a:avLst>
              <a:gd name="adj" fmla="val 20149"/>
            </a:avLst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Declaración e inicialización de variables</a:t>
            </a:r>
            <a:endParaRPr lang="en-US" sz="1600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46A4AC09-667C-82C8-975D-8D2E7ED90B83}"/>
              </a:ext>
            </a:extLst>
          </p:cNvPr>
          <p:cNvSpPr/>
          <p:nvPr/>
        </p:nvSpPr>
        <p:spPr>
          <a:xfrm>
            <a:off x="905576" y="2805889"/>
            <a:ext cx="2985487" cy="643290"/>
          </a:xfrm>
          <a:prstGeom prst="homePlate">
            <a:avLst>
              <a:gd name="adj" fmla="val 20149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Lectura de datos y asignación</a:t>
            </a:r>
            <a:endParaRPr lang="en-US" sz="1600" dirty="0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82738328-EA0F-33D0-B22C-A4140CD92CA2}"/>
              </a:ext>
            </a:extLst>
          </p:cNvPr>
          <p:cNvSpPr/>
          <p:nvPr/>
        </p:nvSpPr>
        <p:spPr>
          <a:xfrm>
            <a:off x="905575" y="3763522"/>
            <a:ext cx="2985487" cy="643290"/>
          </a:xfrm>
          <a:prstGeom prst="homePlate">
            <a:avLst>
              <a:gd name="adj" fmla="val 20149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Operaciones, cálculos y </a:t>
            </a:r>
            <a:r>
              <a:rPr lang="es-ES" sz="1600" dirty="0" err="1"/>
              <a:t>sumarización</a:t>
            </a:r>
            <a:endParaRPr lang="en-US" sz="1600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E810A03E-ED46-6939-165F-46D9692D4BC8}"/>
              </a:ext>
            </a:extLst>
          </p:cNvPr>
          <p:cNvSpPr/>
          <p:nvPr/>
        </p:nvSpPr>
        <p:spPr>
          <a:xfrm>
            <a:off x="905576" y="4606547"/>
            <a:ext cx="2985487" cy="643290"/>
          </a:xfrm>
          <a:prstGeom prst="homePlate">
            <a:avLst>
              <a:gd name="adj" fmla="val 20149"/>
            </a:avLst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Reporte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8D9B1-2D0E-CA42-A6E1-ED059C899829}"/>
              </a:ext>
            </a:extLst>
          </p:cNvPr>
          <p:cNvSpPr txBox="1"/>
          <p:nvPr/>
        </p:nvSpPr>
        <p:spPr>
          <a:xfrm>
            <a:off x="4022092" y="5549596"/>
            <a:ext cx="4178325" cy="1074599"/>
          </a:xfrm>
          <a:prstGeom prst="roundRect">
            <a:avLst>
              <a:gd name="adj" fmla="val 10753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Calcularemos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salario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Ingrese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del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salario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bruto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1200" dirty="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2500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Salario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bruto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2500.0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descuento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87.50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Salario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neto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2412.5</a:t>
            </a:r>
          </a:p>
        </p:txBody>
      </p:sp>
    </p:spTree>
    <p:extLst>
      <p:ext uri="{BB962C8B-B14F-4D97-AF65-F5344CB8AC3E}">
        <p14:creationId xmlns:p14="http://schemas.microsoft.com/office/powerpoint/2010/main" val="28395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 con formato: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Ejecución secuencial en Java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85ADAA8-2DBD-C05D-1B00-440D002FA8FA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71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1C8166-119B-10E3-C08B-4EA13BD90AFF}"/>
              </a:ext>
            </a:extLst>
          </p:cNvPr>
          <p:cNvGrpSpPr/>
          <p:nvPr/>
        </p:nvGrpSpPr>
        <p:grpSpPr>
          <a:xfrm>
            <a:off x="838200" y="-37476"/>
            <a:ext cx="4629752" cy="1015663"/>
            <a:chOff x="924025" y="1526961"/>
            <a:chExt cx="4629752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F38CC9-D0C2-4649-6C9F-C22BA815126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E71DD0-7B0E-9D9A-3D32-8C25EAF8F11B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F8ACE3-B0D9-153F-55D5-5D07A832EC1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BFFB11-1D54-DDE5-4E5C-EC0D1B1AF151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Operadores aritméticos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374F5EE-39F0-47F4-B261-3C9D0A229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771152"/>
              </p:ext>
            </p:extLst>
          </p:nvPr>
        </p:nvGraphicFramePr>
        <p:xfrm>
          <a:off x="990886" y="1758641"/>
          <a:ext cx="8089595" cy="47155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643527">
                  <a:extLst>
                    <a:ext uri="{9D8B030D-6E8A-4147-A177-3AD203B41FA5}">
                      <a16:colId xmlns:a16="http://schemas.microsoft.com/office/drawing/2014/main" val="2392656747"/>
                    </a:ext>
                  </a:extLst>
                </a:gridCol>
                <a:gridCol w="3656685">
                  <a:extLst>
                    <a:ext uri="{9D8B030D-6E8A-4147-A177-3AD203B41FA5}">
                      <a16:colId xmlns:a16="http://schemas.microsoft.com/office/drawing/2014/main" val="3720687751"/>
                    </a:ext>
                  </a:extLst>
                </a:gridCol>
                <a:gridCol w="2789383">
                  <a:extLst>
                    <a:ext uri="{9D8B030D-6E8A-4147-A177-3AD203B41FA5}">
                      <a16:colId xmlns:a16="http://schemas.microsoft.com/office/drawing/2014/main" val="166434252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i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Operador</a:t>
                      </a:r>
                      <a:endParaRPr lang="es-PE" sz="16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Operación​</a:t>
                      </a:r>
                      <a:endParaRPr lang="es-PE" sz="16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Uso en Java​</a:t>
                      </a:r>
                      <a:endParaRPr lang="es-PE" sz="16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/>
                </a:tc>
                <a:extLst>
                  <a:ext uri="{0D108BD9-81ED-4DB2-BD59-A6C34878D82A}">
                    <a16:rowId xmlns:a16="http://schemas.microsoft.com/office/drawing/2014/main" val="96897752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+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Suma​</a:t>
                      </a:r>
                      <a:endParaRPr lang="es-PE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10 + 5 = 15​</a:t>
                      </a:r>
                      <a:endParaRPr lang="es-PE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92072874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-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Resta​</a:t>
                      </a:r>
                      <a:endParaRPr lang="es-PE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20 - 2 = 18​</a:t>
                      </a:r>
                      <a:endParaRPr lang="es-PE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90606245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Multiplicación​</a:t>
                      </a:r>
                      <a:endParaRPr lang="es-PE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3 * 3 = 9​</a:t>
                      </a:r>
                      <a:endParaRPr lang="es-PE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97810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/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División​</a:t>
                      </a:r>
                      <a:endParaRPr lang="es-PE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10 / 2 = 5​</a:t>
                      </a:r>
                      <a:endParaRPr lang="es-PE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67273304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%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Residuo​ (módulo)</a:t>
                      </a:r>
                      <a:endParaRPr lang="es-PE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11 % 2 = 1​</a:t>
                      </a:r>
                      <a:endParaRPr lang="es-PE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58898308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++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Incremento​</a:t>
                      </a:r>
                      <a:endParaRPr lang="es-PE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edad++​</a:t>
                      </a:r>
                      <a:endParaRPr lang="es-PE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29359511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--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Decremento​</a:t>
                      </a:r>
                      <a:endParaRPr lang="es-PE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edad--​</a:t>
                      </a:r>
                      <a:endParaRPr lang="es-PE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029165220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+=</a:t>
                      </a:r>
                    </a:p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-=</a:t>
                      </a:r>
                    </a:p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*=</a:t>
                      </a:r>
                    </a:p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/=</a:t>
                      </a:r>
                    </a:p>
                    <a:p>
                      <a:pPr algn="l" fontAlgn="base"/>
                      <a:r>
                        <a:rPr lang="es-PE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%=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PE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Asignación con operador​</a:t>
                      </a:r>
                      <a:endParaRPr lang="es-PE" sz="16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edad += 2​</a:t>
                      </a:r>
                      <a:endParaRPr lang="es-ES" sz="16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  <a:p>
                      <a:pPr algn="l" fontAlgn="base"/>
                      <a:r>
                        <a:rPr lang="es-E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edad -= 2​</a:t>
                      </a:r>
                      <a:endParaRPr lang="es-ES" sz="16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  <a:p>
                      <a:pPr algn="l" fontAlgn="base"/>
                      <a:r>
                        <a:rPr lang="es-E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edad *= 2​</a:t>
                      </a:r>
                      <a:endParaRPr lang="es-ES" sz="16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  <a:p>
                      <a:pPr algn="l" fontAlgn="base"/>
                      <a:r>
                        <a:rPr lang="es-E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edad /= 2​</a:t>
                      </a:r>
                      <a:endParaRPr lang="es-ES" sz="16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  <a:p>
                      <a:pPr algn="l" fontAlgn="base"/>
                      <a:r>
                        <a:rPr lang="es-E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edad %= 2​</a:t>
                      </a:r>
                      <a:endParaRPr lang="es-E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493882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91F09C2-C502-96F9-682B-85B28E84EFA8}"/>
              </a:ext>
            </a:extLst>
          </p:cNvPr>
          <p:cNvSpPr txBox="1"/>
          <p:nvPr/>
        </p:nvSpPr>
        <p:spPr>
          <a:xfrm>
            <a:off x="9628456" y="2546740"/>
            <a:ext cx="20232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 resultado de una operación aritmética puede dar origen a un nuevo tipo de dato. </a:t>
            </a:r>
          </a:p>
          <a:p>
            <a:endParaRPr lang="es-E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 algunos casos es necesario realizar conversiones.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Information with solid fill">
            <a:extLst>
              <a:ext uri="{FF2B5EF4-FFF2-40B4-BE49-F238E27FC236}">
                <a16:creationId xmlns:a16="http://schemas.microsoft.com/office/drawing/2014/main" id="{9087C1FC-48F2-E898-3F73-BFE937C74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8456" y="1983454"/>
            <a:ext cx="429111" cy="4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¿Cómo funciona la conversión de tipos?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16</a:t>
            </a:fld>
            <a:endParaRPr lang="es-P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CD51D59-D513-54EB-BD08-DB2FA5030F27}"/>
              </a:ext>
            </a:extLst>
          </p:cNvPr>
          <p:cNvGrpSpPr/>
          <p:nvPr/>
        </p:nvGrpSpPr>
        <p:grpSpPr>
          <a:xfrm>
            <a:off x="4150449" y="1864720"/>
            <a:ext cx="3856777" cy="4434214"/>
            <a:chOff x="4068023" y="1922136"/>
            <a:chExt cx="3856777" cy="44342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3129FE-F5DD-8E41-C43E-2BA81DCFFC7F}"/>
                </a:ext>
              </a:extLst>
            </p:cNvPr>
            <p:cNvSpPr/>
            <p:nvPr/>
          </p:nvSpPr>
          <p:spPr>
            <a:xfrm>
              <a:off x="4068024" y="5849356"/>
              <a:ext cx="3856776" cy="506994"/>
            </a:xfrm>
            <a:prstGeom prst="rect">
              <a:avLst/>
            </a:prstGeom>
            <a:solidFill>
              <a:srgbClr val="257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dirty="0" err="1"/>
                <a:t>double</a:t>
              </a:r>
              <a:endParaRPr lang="en-US" sz="16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E8B097-B393-D829-7326-FF8A0C8CB49C}"/>
                </a:ext>
              </a:extLst>
            </p:cNvPr>
            <p:cNvSpPr/>
            <p:nvPr/>
          </p:nvSpPr>
          <p:spPr>
            <a:xfrm>
              <a:off x="4068023" y="5194818"/>
              <a:ext cx="3238123" cy="506994"/>
            </a:xfrm>
            <a:prstGeom prst="rect">
              <a:avLst/>
            </a:prstGeom>
            <a:solidFill>
              <a:srgbClr val="2E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dirty="0" err="1"/>
                <a:t>float</a:t>
              </a:r>
              <a:endParaRPr lang="en-US" sz="16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818A11-751F-C6BC-5E77-A4B5C50F32D5}"/>
                </a:ext>
              </a:extLst>
            </p:cNvPr>
            <p:cNvSpPr/>
            <p:nvPr/>
          </p:nvSpPr>
          <p:spPr>
            <a:xfrm>
              <a:off x="4068023" y="4540280"/>
              <a:ext cx="2640595" cy="506994"/>
            </a:xfrm>
            <a:prstGeom prst="rect">
              <a:avLst/>
            </a:prstGeom>
            <a:solidFill>
              <a:srgbClr val="429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dirty="0" err="1"/>
                <a:t>long</a:t>
              </a:r>
              <a:endParaRPr lang="en-US" sz="16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10EFEA-A706-14F8-BBE5-06A76D24388F}"/>
                </a:ext>
              </a:extLst>
            </p:cNvPr>
            <p:cNvSpPr/>
            <p:nvPr/>
          </p:nvSpPr>
          <p:spPr>
            <a:xfrm>
              <a:off x="4068024" y="3885744"/>
              <a:ext cx="2027976" cy="506994"/>
            </a:xfrm>
            <a:prstGeom prst="rect">
              <a:avLst/>
            </a:prstGeom>
            <a:solidFill>
              <a:srgbClr val="68B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dirty="0" err="1"/>
                <a:t>int</a:t>
              </a:r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C49534-BA3C-3B47-249A-EFD6BAFE1854}"/>
                </a:ext>
              </a:extLst>
            </p:cNvPr>
            <p:cNvSpPr/>
            <p:nvPr/>
          </p:nvSpPr>
          <p:spPr>
            <a:xfrm>
              <a:off x="4068024" y="3231208"/>
              <a:ext cx="1010970" cy="506994"/>
            </a:xfrm>
            <a:prstGeom prst="rect">
              <a:avLst/>
            </a:prstGeom>
            <a:solidFill>
              <a:srgbClr val="8F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dirty="0" err="1">
                  <a:solidFill>
                    <a:srgbClr val="1B5E8B"/>
                  </a:solidFill>
                </a:rPr>
                <a:t>char</a:t>
              </a:r>
              <a:endParaRPr lang="en-US" sz="1600" dirty="0">
                <a:solidFill>
                  <a:srgbClr val="1B5E8B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6825-7FDC-9CC1-6FD0-6E36C3B00F00}"/>
                </a:ext>
              </a:extLst>
            </p:cNvPr>
            <p:cNvSpPr/>
            <p:nvPr/>
          </p:nvSpPr>
          <p:spPr>
            <a:xfrm>
              <a:off x="4068024" y="2576672"/>
              <a:ext cx="1010970" cy="506994"/>
            </a:xfrm>
            <a:prstGeom prst="rect">
              <a:avLst/>
            </a:prstGeom>
            <a:solidFill>
              <a:srgbClr val="AFD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dirty="0">
                  <a:solidFill>
                    <a:srgbClr val="1B5E8B"/>
                  </a:solidFill>
                </a:rPr>
                <a:t>short</a:t>
              </a:r>
              <a:endParaRPr lang="en-US" sz="1600" dirty="0">
                <a:solidFill>
                  <a:srgbClr val="1B5E8B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D8A415-FBD5-9AD5-3020-78C67FB4E7D9}"/>
                </a:ext>
              </a:extLst>
            </p:cNvPr>
            <p:cNvSpPr/>
            <p:nvPr/>
          </p:nvSpPr>
          <p:spPr>
            <a:xfrm>
              <a:off x="4068024" y="1922136"/>
              <a:ext cx="585457" cy="506994"/>
            </a:xfrm>
            <a:prstGeom prst="rect">
              <a:avLst/>
            </a:prstGeom>
            <a:solidFill>
              <a:srgbClr val="C5E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dirty="0">
                  <a:solidFill>
                    <a:srgbClr val="1B5E8B"/>
                  </a:solidFill>
                </a:rPr>
                <a:t>byte</a:t>
              </a:r>
              <a:endParaRPr lang="en-US" sz="1600" dirty="0">
                <a:solidFill>
                  <a:srgbClr val="1B5E8B"/>
                </a:solidFill>
              </a:endParaRPr>
            </a:p>
          </p:txBody>
        </p:sp>
      </p:grp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2AFC39B-9F6D-51E1-141B-6F6BE2B82815}"/>
              </a:ext>
            </a:extLst>
          </p:cNvPr>
          <p:cNvSpPr/>
          <p:nvPr/>
        </p:nvSpPr>
        <p:spPr>
          <a:xfrm>
            <a:off x="3524345" y="1864720"/>
            <a:ext cx="280658" cy="443421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93EEB85-4E7A-FC88-8B8F-969ED67A11CA}"/>
              </a:ext>
            </a:extLst>
          </p:cNvPr>
          <p:cNvSpPr/>
          <p:nvPr/>
        </p:nvSpPr>
        <p:spPr>
          <a:xfrm flipV="1">
            <a:off x="8352672" y="1864720"/>
            <a:ext cx="280658" cy="443421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FA201-C833-44BB-81FA-AF021A88BEA8}"/>
              </a:ext>
            </a:extLst>
          </p:cNvPr>
          <p:cNvSpPr txBox="1"/>
          <p:nvPr/>
        </p:nvSpPr>
        <p:spPr>
          <a:xfrm>
            <a:off x="1204303" y="3173792"/>
            <a:ext cx="2023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Conversión automática.</a:t>
            </a:r>
          </a:p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Excepto </a:t>
            </a:r>
            <a:r>
              <a:rPr lang="es-ES" sz="18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byte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/</a:t>
            </a:r>
            <a:r>
              <a:rPr lang="es-ES" sz="18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short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a </a:t>
            </a:r>
            <a:r>
              <a:rPr lang="es-ES" sz="1800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char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(requiere </a:t>
            </a:r>
            <a:r>
              <a:rPr lang="es-ES" sz="1800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cast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tipos)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73712-B84C-6FD8-F883-C81F74934D43}"/>
              </a:ext>
            </a:extLst>
          </p:cNvPr>
          <p:cNvSpPr txBox="1"/>
          <p:nvPr/>
        </p:nvSpPr>
        <p:spPr>
          <a:xfrm>
            <a:off x="9027412" y="3173792"/>
            <a:ext cx="2023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Conversión no es automática. Se requiere hacer </a:t>
            </a:r>
            <a:r>
              <a:rPr lang="es-ES" sz="1800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cast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tipos.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8E37E-DB2B-817B-B2DD-EAF796997FD2}"/>
              </a:ext>
            </a:extLst>
          </p:cNvPr>
          <p:cNvGrpSpPr/>
          <p:nvPr/>
        </p:nvGrpSpPr>
        <p:grpSpPr>
          <a:xfrm>
            <a:off x="838200" y="-37476"/>
            <a:ext cx="4629752" cy="1015663"/>
            <a:chOff x="924025" y="1526961"/>
            <a:chExt cx="4629752" cy="101566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55402C-A7B3-CA3D-9909-A55AC66AB8C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1A5C97-389C-6FCC-B0DC-926FEB03C0A5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A7AB89-99F4-0840-1B0A-5D147A71379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FAF0E0-C1C4-4383-5399-741DA45D026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72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Conversión de tipos. Ejemplos.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1F7D2-CE12-275E-9D27-51CE543E4CB6}"/>
              </a:ext>
            </a:extLst>
          </p:cNvPr>
          <p:cNvSpPr txBox="1"/>
          <p:nvPr/>
        </p:nvSpPr>
        <p:spPr>
          <a:xfrm>
            <a:off x="1484996" y="5479002"/>
            <a:ext cx="3946551" cy="964898"/>
          </a:xfrm>
          <a:prstGeom prst="roundRect">
            <a:avLst>
              <a:gd name="adj" fmla="val 6387"/>
            </a:avLst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Nota: 16 - Nota final: 16.0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Cociente</a:t>
            </a:r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real: 5.666078517865019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Cociente</a:t>
            </a:r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entero</a:t>
            </a:r>
            <a:r>
              <a:rPr lang="en-US" sz="1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5D6D8-07CC-2057-FD73-284E8AEB8B55}"/>
              </a:ext>
            </a:extLst>
          </p:cNvPr>
          <p:cNvSpPr txBox="1"/>
          <p:nvPr/>
        </p:nvSpPr>
        <p:spPr>
          <a:xfrm>
            <a:off x="1484996" y="5080642"/>
            <a:ext cx="202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Salida: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3194EF3A-CC96-A800-81C9-823928B40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669" y="1842867"/>
            <a:ext cx="6569839" cy="3172265"/>
          </a:xfrm>
          <a:prstGeom prst="roundRect">
            <a:avLst>
              <a:gd name="adj" fmla="val 4747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conversión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automática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notaFinal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nota;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"Nota: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nota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 - Nota final: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notaFinal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conversion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requiere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cast de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tipos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128.45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y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22.67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cocienteReal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x / y;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cocienteEntero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cocienteReal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Cociente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real: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cocienteReal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Cociente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entero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cocienteEntero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BF0F37-EFC4-33B8-61FA-04D3A2C8100D}"/>
              </a:ext>
            </a:extLst>
          </p:cNvPr>
          <p:cNvSpPr/>
          <p:nvPr/>
        </p:nvSpPr>
        <p:spPr>
          <a:xfrm>
            <a:off x="1575034" y="2464175"/>
            <a:ext cx="2312406" cy="331756"/>
          </a:xfrm>
          <a:prstGeom prst="roundRect">
            <a:avLst>
              <a:gd name="adj" fmla="val 9886"/>
            </a:avLst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9167348-57BD-9E0C-A2E4-9988CC00DCEC}"/>
              </a:ext>
            </a:extLst>
          </p:cNvPr>
          <p:cNvSpPr/>
          <p:nvPr/>
        </p:nvSpPr>
        <p:spPr>
          <a:xfrm>
            <a:off x="1586783" y="4110386"/>
            <a:ext cx="3876857" cy="331756"/>
          </a:xfrm>
          <a:prstGeom prst="roundRect">
            <a:avLst>
              <a:gd name="adj" fmla="val 9886"/>
            </a:avLst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A1F49-9B38-3E49-933B-C6B20A787BA4}"/>
              </a:ext>
            </a:extLst>
          </p:cNvPr>
          <p:cNvSpPr txBox="1"/>
          <p:nvPr/>
        </p:nvSpPr>
        <p:spPr>
          <a:xfrm>
            <a:off x="8331942" y="2464175"/>
            <a:ext cx="263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Conversión automática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3607B0-1874-9B18-7DE7-FF867A552990}"/>
              </a:ext>
            </a:extLst>
          </p:cNvPr>
          <p:cNvSpPr txBox="1"/>
          <p:nvPr/>
        </p:nvSpPr>
        <p:spPr>
          <a:xfrm>
            <a:off x="8331942" y="3979871"/>
            <a:ext cx="263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Conversión requiere </a:t>
            </a:r>
            <a:r>
              <a:rPr lang="es-ES" sz="1800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cast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tipos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50A898-FBBD-525E-F19D-B98FBC8E7B2B}"/>
              </a:ext>
            </a:extLst>
          </p:cNvPr>
          <p:cNvCxnSpPr/>
          <p:nvPr/>
        </p:nvCxnSpPr>
        <p:spPr>
          <a:xfrm flipH="1">
            <a:off x="3887440" y="2618063"/>
            <a:ext cx="4342157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18995D-F5DA-BF44-2F14-1F64889CFAED}"/>
              </a:ext>
            </a:extLst>
          </p:cNvPr>
          <p:cNvCxnSpPr>
            <a:cxnSpLocks/>
          </p:cNvCxnSpPr>
          <p:nvPr/>
        </p:nvCxnSpPr>
        <p:spPr>
          <a:xfrm flipH="1">
            <a:off x="5459787" y="4259769"/>
            <a:ext cx="276981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E4143B-76CB-7860-6154-BDC5292FBE45}"/>
              </a:ext>
            </a:extLst>
          </p:cNvPr>
          <p:cNvGrpSpPr/>
          <p:nvPr/>
        </p:nvGrpSpPr>
        <p:grpSpPr>
          <a:xfrm>
            <a:off x="838200" y="-37476"/>
            <a:ext cx="4629752" cy="1015663"/>
            <a:chOff x="924025" y="1526961"/>
            <a:chExt cx="4629752" cy="1015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B2D56E-7FDF-4B83-A4E5-3EC1FCDD0ECC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94E790-EA3F-AC9E-A406-85243663494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0F0271-1158-0F28-3CBF-962ACC69DB8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C896F3-1331-2ABC-9CF2-270A047279D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45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Operadores lógicos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845E0C-F994-A0E6-336A-187E0DAB68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087701" cy="4373562"/>
          </a:xfrm>
        </p:spPr>
        <p:txBody>
          <a:bodyPr/>
          <a:lstStyle/>
          <a:p>
            <a:r>
              <a:rPr lang="es-ES" dirty="0"/>
              <a:t>Conocidos también como </a:t>
            </a:r>
            <a:r>
              <a:rPr lang="es-ES" b="1" dirty="0">
                <a:solidFill>
                  <a:schemeClr val="accent2"/>
                </a:solidFill>
              </a:rPr>
              <a:t>operadores booleanos</a:t>
            </a:r>
            <a:r>
              <a:rPr lang="es-ES" dirty="0"/>
              <a:t>.</a:t>
            </a:r>
          </a:p>
          <a:p>
            <a:r>
              <a:rPr lang="es-ES" dirty="0"/>
              <a:t>Permiten la elaboración de expresiones lógicas que devuelven verdadero o falso, según su </a:t>
            </a:r>
            <a:r>
              <a:rPr lang="es-ES" dirty="0">
                <a:solidFill>
                  <a:schemeClr val="accent2"/>
                </a:solidFill>
              </a:rPr>
              <a:t>tabla de verdad</a:t>
            </a:r>
            <a:r>
              <a:rPr lang="es-ES" dirty="0"/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831E6B-A517-C303-280D-BEE84A1B4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5173"/>
              </p:ext>
            </p:extLst>
          </p:nvPr>
        </p:nvGraphicFramePr>
        <p:xfrm>
          <a:off x="6925901" y="2198021"/>
          <a:ext cx="4330220" cy="2831848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45105">
                  <a:extLst>
                    <a:ext uri="{9D8B030D-6E8A-4147-A177-3AD203B41FA5}">
                      <a16:colId xmlns:a16="http://schemas.microsoft.com/office/drawing/2014/main" val="2874455171"/>
                    </a:ext>
                  </a:extLst>
                </a:gridCol>
                <a:gridCol w="2785115">
                  <a:extLst>
                    <a:ext uri="{9D8B030D-6E8A-4147-A177-3AD203B41FA5}">
                      <a16:colId xmlns:a16="http://schemas.microsoft.com/office/drawing/2014/main" val="1004048045"/>
                    </a:ext>
                  </a:extLst>
                </a:gridCol>
              </a:tblGrid>
              <a:tr h="45440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Operador</a:t>
                      </a:r>
                      <a:endParaRPr lang="es-ES" sz="20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Significado​</a:t>
                      </a:r>
                      <a:endParaRPr lang="es-ES" sz="20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468790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AND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893722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OR 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939141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NOT (no)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50219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OR de cortocircuito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323842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AND de cortocircuito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29468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XOR (o exclusivo)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825370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7C57E3E0-2A4E-EA88-6441-AD380448057D}"/>
              </a:ext>
            </a:extLst>
          </p:cNvPr>
          <p:cNvGrpSpPr/>
          <p:nvPr/>
        </p:nvGrpSpPr>
        <p:grpSpPr>
          <a:xfrm>
            <a:off x="1543674" y="5318172"/>
            <a:ext cx="1012002" cy="873566"/>
            <a:chOff x="2079119" y="4879387"/>
            <a:chExt cx="1815847" cy="15674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F0DCD7-974C-B271-CDC1-77B878C323FA}"/>
                </a:ext>
              </a:extLst>
            </p:cNvPr>
            <p:cNvGrpSpPr/>
            <p:nvPr/>
          </p:nvGrpSpPr>
          <p:grpSpPr>
            <a:xfrm>
              <a:off x="2079119" y="4879387"/>
              <a:ext cx="1815847" cy="1065063"/>
              <a:chOff x="1530127" y="4943191"/>
              <a:chExt cx="1815847" cy="1065063"/>
            </a:xfrm>
          </p:grpSpPr>
          <p:sp>
            <p:nvSpPr>
              <p:cNvPr id="10" name="Flowchart: Delay 9">
                <a:extLst>
                  <a:ext uri="{FF2B5EF4-FFF2-40B4-BE49-F238E27FC236}">
                    <a16:creationId xmlns:a16="http://schemas.microsoft.com/office/drawing/2014/main" id="{A6589731-7856-B9EB-4173-A6DF19610E0E}"/>
                  </a:ext>
                </a:extLst>
              </p:cNvPr>
              <p:cNvSpPr/>
              <p:nvPr/>
            </p:nvSpPr>
            <p:spPr>
              <a:xfrm>
                <a:off x="1925855" y="4943191"/>
                <a:ext cx="1028720" cy="1065063"/>
              </a:xfrm>
              <a:prstGeom prst="flowChartDelay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2701D14-60B5-1C58-5AB0-7FCB7A1E7927}"/>
                  </a:ext>
                </a:extLst>
              </p:cNvPr>
              <p:cNvCxnSpPr/>
              <p:nvPr/>
            </p:nvCxnSpPr>
            <p:spPr>
              <a:xfrm>
                <a:off x="1530127" y="5222572"/>
                <a:ext cx="394516" cy="0"/>
              </a:xfrm>
              <a:prstGeom prst="line">
                <a:avLst/>
              </a:prstGeom>
              <a:ln w="7620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336423E-D3F1-5DC8-3FE9-719D7A0E5B75}"/>
                  </a:ext>
                </a:extLst>
              </p:cNvPr>
              <p:cNvCxnSpPr/>
              <p:nvPr/>
            </p:nvCxnSpPr>
            <p:spPr>
              <a:xfrm>
                <a:off x="1530127" y="5739806"/>
                <a:ext cx="394516" cy="0"/>
              </a:xfrm>
              <a:prstGeom prst="line">
                <a:avLst/>
              </a:prstGeom>
              <a:ln w="7620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B36FF5E-4D56-24BA-F005-09517AB0E5ED}"/>
                  </a:ext>
                </a:extLst>
              </p:cNvPr>
              <p:cNvCxnSpPr/>
              <p:nvPr/>
            </p:nvCxnSpPr>
            <p:spPr>
              <a:xfrm>
                <a:off x="2951458" y="5475722"/>
                <a:ext cx="394516" cy="0"/>
              </a:xfrm>
              <a:prstGeom prst="line">
                <a:avLst/>
              </a:prstGeom>
              <a:ln w="7620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9D335B-CE29-3B14-4F7B-A80356146039}"/>
                </a:ext>
              </a:extLst>
            </p:cNvPr>
            <p:cNvSpPr txBox="1"/>
            <p:nvPr/>
          </p:nvSpPr>
          <p:spPr>
            <a:xfrm>
              <a:off x="2659014" y="6077505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AND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BD697-BA31-6121-7FE6-B65D9BB173F5}"/>
              </a:ext>
            </a:extLst>
          </p:cNvPr>
          <p:cNvGrpSpPr/>
          <p:nvPr/>
        </p:nvGrpSpPr>
        <p:grpSpPr>
          <a:xfrm>
            <a:off x="3228350" y="5278279"/>
            <a:ext cx="1037739" cy="913459"/>
            <a:chOff x="4893387" y="4807807"/>
            <a:chExt cx="1862027" cy="16390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D7AC70-31A3-9C01-DB84-50E461E390C8}"/>
                </a:ext>
              </a:extLst>
            </p:cNvPr>
            <p:cNvGrpSpPr/>
            <p:nvPr/>
          </p:nvGrpSpPr>
          <p:grpSpPr>
            <a:xfrm>
              <a:off x="4893387" y="4807807"/>
              <a:ext cx="1862027" cy="1208222"/>
              <a:chOff x="5908163" y="4943191"/>
              <a:chExt cx="1862027" cy="1208222"/>
            </a:xfrm>
          </p:grpSpPr>
          <p:sp>
            <p:nvSpPr>
              <p:cNvPr id="18" name="Flowchart: Stored Data 22">
                <a:extLst>
                  <a:ext uri="{FF2B5EF4-FFF2-40B4-BE49-F238E27FC236}">
                    <a16:creationId xmlns:a16="http://schemas.microsoft.com/office/drawing/2014/main" id="{F6445B62-F0F8-BB64-E431-53AB9F9DDA50}"/>
                  </a:ext>
                </a:extLst>
              </p:cNvPr>
              <p:cNvSpPr/>
              <p:nvPr/>
            </p:nvSpPr>
            <p:spPr>
              <a:xfrm flipH="1">
                <a:off x="6098225" y="4943191"/>
                <a:ext cx="1300101" cy="120822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864 w 10068"/>
                  <a:gd name="connsiteY0" fmla="*/ 535 h 10000"/>
                  <a:gd name="connsiteX1" fmla="*/ 10068 w 10068"/>
                  <a:gd name="connsiteY1" fmla="*/ 0 h 10000"/>
                  <a:gd name="connsiteX2" fmla="*/ 8401 w 10068"/>
                  <a:gd name="connsiteY2" fmla="*/ 5000 h 10000"/>
                  <a:gd name="connsiteX3" fmla="*/ 10068 w 10068"/>
                  <a:gd name="connsiteY3" fmla="*/ 10000 h 10000"/>
                  <a:gd name="connsiteX4" fmla="*/ 1735 w 10068"/>
                  <a:gd name="connsiteY4" fmla="*/ 10000 h 10000"/>
                  <a:gd name="connsiteX5" fmla="*/ 68 w 10068"/>
                  <a:gd name="connsiteY5" fmla="*/ 5000 h 10000"/>
                  <a:gd name="connsiteX6" fmla="*/ 3864 w 10068"/>
                  <a:gd name="connsiteY6" fmla="*/ 535 h 10000"/>
                  <a:gd name="connsiteX0" fmla="*/ 3864 w 10068"/>
                  <a:gd name="connsiteY0" fmla="*/ 767 h 10232"/>
                  <a:gd name="connsiteX1" fmla="*/ 10068 w 10068"/>
                  <a:gd name="connsiteY1" fmla="*/ 232 h 10232"/>
                  <a:gd name="connsiteX2" fmla="*/ 8401 w 10068"/>
                  <a:gd name="connsiteY2" fmla="*/ 5232 h 10232"/>
                  <a:gd name="connsiteX3" fmla="*/ 10068 w 10068"/>
                  <a:gd name="connsiteY3" fmla="*/ 10232 h 10232"/>
                  <a:gd name="connsiteX4" fmla="*/ 1735 w 10068"/>
                  <a:gd name="connsiteY4" fmla="*/ 10232 h 10232"/>
                  <a:gd name="connsiteX5" fmla="*/ 68 w 10068"/>
                  <a:gd name="connsiteY5" fmla="*/ 5232 h 10232"/>
                  <a:gd name="connsiteX6" fmla="*/ 3864 w 10068"/>
                  <a:gd name="connsiteY6" fmla="*/ 767 h 10232"/>
                  <a:gd name="connsiteX0" fmla="*/ 3864 w 10068"/>
                  <a:gd name="connsiteY0" fmla="*/ 934 h 10399"/>
                  <a:gd name="connsiteX1" fmla="*/ 10068 w 10068"/>
                  <a:gd name="connsiteY1" fmla="*/ 399 h 10399"/>
                  <a:gd name="connsiteX2" fmla="*/ 8401 w 10068"/>
                  <a:gd name="connsiteY2" fmla="*/ 5399 h 10399"/>
                  <a:gd name="connsiteX3" fmla="*/ 10068 w 10068"/>
                  <a:gd name="connsiteY3" fmla="*/ 10399 h 10399"/>
                  <a:gd name="connsiteX4" fmla="*/ 1735 w 10068"/>
                  <a:gd name="connsiteY4" fmla="*/ 10399 h 10399"/>
                  <a:gd name="connsiteX5" fmla="*/ 68 w 10068"/>
                  <a:gd name="connsiteY5" fmla="*/ 5399 h 10399"/>
                  <a:gd name="connsiteX6" fmla="*/ 3864 w 10068"/>
                  <a:gd name="connsiteY6" fmla="*/ 934 h 10399"/>
                  <a:gd name="connsiteX0" fmla="*/ 2605 w 10018"/>
                  <a:gd name="connsiteY0" fmla="*/ 2022 h 10187"/>
                  <a:gd name="connsiteX1" fmla="*/ 10018 w 10018"/>
                  <a:gd name="connsiteY1" fmla="*/ 187 h 10187"/>
                  <a:gd name="connsiteX2" fmla="*/ 8351 w 10018"/>
                  <a:gd name="connsiteY2" fmla="*/ 5187 h 10187"/>
                  <a:gd name="connsiteX3" fmla="*/ 10018 w 10018"/>
                  <a:gd name="connsiteY3" fmla="*/ 10187 h 10187"/>
                  <a:gd name="connsiteX4" fmla="*/ 1685 w 10018"/>
                  <a:gd name="connsiteY4" fmla="*/ 10187 h 10187"/>
                  <a:gd name="connsiteX5" fmla="*/ 18 w 10018"/>
                  <a:gd name="connsiteY5" fmla="*/ 5187 h 10187"/>
                  <a:gd name="connsiteX6" fmla="*/ 2605 w 10018"/>
                  <a:gd name="connsiteY6" fmla="*/ 2022 h 10187"/>
                  <a:gd name="connsiteX0" fmla="*/ 2587 w 10000"/>
                  <a:gd name="connsiteY0" fmla="*/ 2022 h 10187"/>
                  <a:gd name="connsiteX1" fmla="*/ 10000 w 10000"/>
                  <a:gd name="connsiteY1" fmla="*/ 187 h 10187"/>
                  <a:gd name="connsiteX2" fmla="*/ 8333 w 10000"/>
                  <a:gd name="connsiteY2" fmla="*/ 5187 h 10187"/>
                  <a:gd name="connsiteX3" fmla="*/ 10000 w 10000"/>
                  <a:gd name="connsiteY3" fmla="*/ 10187 h 10187"/>
                  <a:gd name="connsiteX4" fmla="*/ 1667 w 10000"/>
                  <a:gd name="connsiteY4" fmla="*/ 10187 h 10187"/>
                  <a:gd name="connsiteX5" fmla="*/ 0 w 10000"/>
                  <a:gd name="connsiteY5" fmla="*/ 5187 h 10187"/>
                  <a:gd name="connsiteX6" fmla="*/ 2587 w 10000"/>
                  <a:gd name="connsiteY6" fmla="*/ 2022 h 10187"/>
                  <a:gd name="connsiteX0" fmla="*/ 2653 w 10066"/>
                  <a:gd name="connsiteY0" fmla="*/ 2022 h 10187"/>
                  <a:gd name="connsiteX1" fmla="*/ 10066 w 10066"/>
                  <a:gd name="connsiteY1" fmla="*/ 187 h 10187"/>
                  <a:gd name="connsiteX2" fmla="*/ 8399 w 10066"/>
                  <a:gd name="connsiteY2" fmla="*/ 5187 h 10187"/>
                  <a:gd name="connsiteX3" fmla="*/ 10066 w 10066"/>
                  <a:gd name="connsiteY3" fmla="*/ 10187 h 10187"/>
                  <a:gd name="connsiteX4" fmla="*/ 1733 w 10066"/>
                  <a:gd name="connsiteY4" fmla="*/ 10187 h 10187"/>
                  <a:gd name="connsiteX5" fmla="*/ 66 w 10066"/>
                  <a:gd name="connsiteY5" fmla="*/ 5187 h 10187"/>
                  <a:gd name="connsiteX6" fmla="*/ 2653 w 10066"/>
                  <a:gd name="connsiteY6" fmla="*/ 2022 h 10187"/>
                  <a:gd name="connsiteX0" fmla="*/ 2596 w 10009"/>
                  <a:gd name="connsiteY0" fmla="*/ 2022 h 10187"/>
                  <a:gd name="connsiteX1" fmla="*/ 10009 w 10009"/>
                  <a:gd name="connsiteY1" fmla="*/ 187 h 10187"/>
                  <a:gd name="connsiteX2" fmla="*/ 8342 w 10009"/>
                  <a:gd name="connsiteY2" fmla="*/ 5187 h 10187"/>
                  <a:gd name="connsiteX3" fmla="*/ 10009 w 10009"/>
                  <a:gd name="connsiteY3" fmla="*/ 10187 h 10187"/>
                  <a:gd name="connsiteX4" fmla="*/ 3690 w 10009"/>
                  <a:gd name="connsiteY4" fmla="*/ 8735 h 10187"/>
                  <a:gd name="connsiteX5" fmla="*/ 9 w 10009"/>
                  <a:gd name="connsiteY5" fmla="*/ 5187 h 10187"/>
                  <a:gd name="connsiteX6" fmla="*/ 2596 w 10009"/>
                  <a:gd name="connsiteY6" fmla="*/ 2022 h 10187"/>
                  <a:gd name="connsiteX0" fmla="*/ 2767 w 10180"/>
                  <a:gd name="connsiteY0" fmla="*/ 2016 h 10181"/>
                  <a:gd name="connsiteX1" fmla="*/ 10180 w 10180"/>
                  <a:gd name="connsiteY1" fmla="*/ 181 h 10181"/>
                  <a:gd name="connsiteX2" fmla="*/ 8513 w 10180"/>
                  <a:gd name="connsiteY2" fmla="*/ 5181 h 10181"/>
                  <a:gd name="connsiteX3" fmla="*/ 10180 w 10180"/>
                  <a:gd name="connsiteY3" fmla="*/ 10181 h 10181"/>
                  <a:gd name="connsiteX4" fmla="*/ 3861 w 10180"/>
                  <a:gd name="connsiteY4" fmla="*/ 8729 h 10181"/>
                  <a:gd name="connsiteX5" fmla="*/ 7 w 10180"/>
                  <a:gd name="connsiteY5" fmla="*/ 5181 h 10181"/>
                  <a:gd name="connsiteX6" fmla="*/ 2767 w 10180"/>
                  <a:gd name="connsiteY6" fmla="*/ 2016 h 10181"/>
                  <a:gd name="connsiteX0" fmla="*/ 2767 w 10180"/>
                  <a:gd name="connsiteY0" fmla="*/ 2016 h 10181"/>
                  <a:gd name="connsiteX1" fmla="*/ 10180 w 10180"/>
                  <a:gd name="connsiteY1" fmla="*/ 181 h 10181"/>
                  <a:gd name="connsiteX2" fmla="*/ 8513 w 10180"/>
                  <a:gd name="connsiteY2" fmla="*/ 5181 h 10181"/>
                  <a:gd name="connsiteX3" fmla="*/ 10180 w 10180"/>
                  <a:gd name="connsiteY3" fmla="*/ 10181 h 10181"/>
                  <a:gd name="connsiteX4" fmla="*/ 3861 w 10180"/>
                  <a:gd name="connsiteY4" fmla="*/ 8729 h 10181"/>
                  <a:gd name="connsiteX5" fmla="*/ 7 w 10180"/>
                  <a:gd name="connsiteY5" fmla="*/ 5181 h 10181"/>
                  <a:gd name="connsiteX6" fmla="*/ 2767 w 10180"/>
                  <a:gd name="connsiteY6" fmla="*/ 2016 h 10181"/>
                  <a:gd name="connsiteX0" fmla="*/ 2760 w 10173"/>
                  <a:gd name="connsiteY0" fmla="*/ 2016 h 10181"/>
                  <a:gd name="connsiteX1" fmla="*/ 10173 w 10173"/>
                  <a:gd name="connsiteY1" fmla="*/ 181 h 10181"/>
                  <a:gd name="connsiteX2" fmla="*/ 8506 w 10173"/>
                  <a:gd name="connsiteY2" fmla="*/ 5181 h 10181"/>
                  <a:gd name="connsiteX3" fmla="*/ 10173 w 10173"/>
                  <a:gd name="connsiteY3" fmla="*/ 10181 h 10181"/>
                  <a:gd name="connsiteX4" fmla="*/ 3854 w 10173"/>
                  <a:gd name="connsiteY4" fmla="*/ 8729 h 10181"/>
                  <a:gd name="connsiteX5" fmla="*/ 0 w 10173"/>
                  <a:gd name="connsiteY5" fmla="*/ 5181 h 10181"/>
                  <a:gd name="connsiteX6" fmla="*/ 2760 w 10173"/>
                  <a:gd name="connsiteY6" fmla="*/ 2016 h 10181"/>
                  <a:gd name="connsiteX0" fmla="*/ 2760 w 10363"/>
                  <a:gd name="connsiteY0" fmla="*/ 2016 h 10193"/>
                  <a:gd name="connsiteX1" fmla="*/ 10173 w 10363"/>
                  <a:gd name="connsiteY1" fmla="*/ 181 h 10193"/>
                  <a:gd name="connsiteX2" fmla="*/ 8506 w 10363"/>
                  <a:gd name="connsiteY2" fmla="*/ 5181 h 10193"/>
                  <a:gd name="connsiteX3" fmla="*/ 10173 w 10363"/>
                  <a:gd name="connsiteY3" fmla="*/ 10181 h 10193"/>
                  <a:gd name="connsiteX4" fmla="*/ 3854 w 10363"/>
                  <a:gd name="connsiteY4" fmla="*/ 8729 h 10193"/>
                  <a:gd name="connsiteX5" fmla="*/ 0 w 10363"/>
                  <a:gd name="connsiteY5" fmla="*/ 5181 h 10193"/>
                  <a:gd name="connsiteX6" fmla="*/ 2760 w 10363"/>
                  <a:gd name="connsiteY6" fmla="*/ 2016 h 10193"/>
                  <a:gd name="connsiteX0" fmla="*/ 0 w 10545"/>
                  <a:gd name="connsiteY0" fmla="*/ 5000 h 10012"/>
                  <a:gd name="connsiteX1" fmla="*/ 10173 w 10545"/>
                  <a:gd name="connsiteY1" fmla="*/ 0 h 10012"/>
                  <a:gd name="connsiteX2" fmla="*/ 8506 w 10545"/>
                  <a:gd name="connsiteY2" fmla="*/ 5000 h 10012"/>
                  <a:gd name="connsiteX3" fmla="*/ 10173 w 10545"/>
                  <a:gd name="connsiteY3" fmla="*/ 10000 h 10012"/>
                  <a:gd name="connsiteX4" fmla="*/ 3854 w 10545"/>
                  <a:gd name="connsiteY4" fmla="*/ 8548 h 10012"/>
                  <a:gd name="connsiteX5" fmla="*/ 0 w 10545"/>
                  <a:gd name="connsiteY5" fmla="*/ 5000 h 10012"/>
                  <a:gd name="connsiteX0" fmla="*/ 0 w 10545"/>
                  <a:gd name="connsiteY0" fmla="*/ 5000 h 10000"/>
                  <a:gd name="connsiteX1" fmla="*/ 10173 w 10545"/>
                  <a:gd name="connsiteY1" fmla="*/ 0 h 10000"/>
                  <a:gd name="connsiteX2" fmla="*/ 8506 w 10545"/>
                  <a:gd name="connsiteY2" fmla="*/ 5000 h 10000"/>
                  <a:gd name="connsiteX3" fmla="*/ 10173 w 10545"/>
                  <a:gd name="connsiteY3" fmla="*/ 10000 h 10000"/>
                  <a:gd name="connsiteX4" fmla="*/ 0 w 10545"/>
                  <a:gd name="connsiteY4" fmla="*/ 5000 h 10000"/>
                  <a:gd name="connsiteX0" fmla="*/ 0 w 10545"/>
                  <a:gd name="connsiteY0" fmla="*/ 5000 h 10000"/>
                  <a:gd name="connsiteX1" fmla="*/ 10173 w 10545"/>
                  <a:gd name="connsiteY1" fmla="*/ 0 h 10000"/>
                  <a:gd name="connsiteX2" fmla="*/ 8506 w 10545"/>
                  <a:gd name="connsiteY2" fmla="*/ 5000 h 10000"/>
                  <a:gd name="connsiteX3" fmla="*/ 10173 w 10545"/>
                  <a:gd name="connsiteY3" fmla="*/ 10000 h 10000"/>
                  <a:gd name="connsiteX4" fmla="*/ 0 w 10545"/>
                  <a:gd name="connsiteY4" fmla="*/ 5000 h 10000"/>
                  <a:gd name="connsiteX0" fmla="*/ 0 w 10545"/>
                  <a:gd name="connsiteY0" fmla="*/ 5000 h 10000"/>
                  <a:gd name="connsiteX1" fmla="*/ 10173 w 10545"/>
                  <a:gd name="connsiteY1" fmla="*/ 0 h 10000"/>
                  <a:gd name="connsiteX2" fmla="*/ 8506 w 10545"/>
                  <a:gd name="connsiteY2" fmla="*/ 5000 h 10000"/>
                  <a:gd name="connsiteX3" fmla="*/ 10173 w 10545"/>
                  <a:gd name="connsiteY3" fmla="*/ 10000 h 10000"/>
                  <a:gd name="connsiteX4" fmla="*/ 0 w 10545"/>
                  <a:gd name="connsiteY4" fmla="*/ 5000 h 10000"/>
                  <a:gd name="connsiteX0" fmla="*/ 0 w 10545"/>
                  <a:gd name="connsiteY0" fmla="*/ 5000 h 10000"/>
                  <a:gd name="connsiteX1" fmla="*/ 10173 w 10545"/>
                  <a:gd name="connsiteY1" fmla="*/ 0 h 10000"/>
                  <a:gd name="connsiteX2" fmla="*/ 8506 w 10545"/>
                  <a:gd name="connsiteY2" fmla="*/ 5000 h 10000"/>
                  <a:gd name="connsiteX3" fmla="*/ 10173 w 10545"/>
                  <a:gd name="connsiteY3" fmla="*/ 10000 h 10000"/>
                  <a:gd name="connsiteX4" fmla="*/ 0 w 10545"/>
                  <a:gd name="connsiteY4" fmla="*/ 5000 h 10000"/>
                  <a:gd name="connsiteX0" fmla="*/ 0 w 10173"/>
                  <a:gd name="connsiteY0" fmla="*/ 5000 h 10000"/>
                  <a:gd name="connsiteX1" fmla="*/ 10173 w 10173"/>
                  <a:gd name="connsiteY1" fmla="*/ 0 h 10000"/>
                  <a:gd name="connsiteX2" fmla="*/ 8506 w 10173"/>
                  <a:gd name="connsiteY2" fmla="*/ 5000 h 10000"/>
                  <a:gd name="connsiteX3" fmla="*/ 10173 w 10173"/>
                  <a:gd name="connsiteY3" fmla="*/ 10000 h 10000"/>
                  <a:gd name="connsiteX4" fmla="*/ 0 w 10173"/>
                  <a:gd name="connsiteY4" fmla="*/ 5000 h 10000"/>
                  <a:gd name="connsiteX0" fmla="*/ 0 w 11445"/>
                  <a:gd name="connsiteY0" fmla="*/ 5000 h 10108"/>
                  <a:gd name="connsiteX1" fmla="*/ 10173 w 11445"/>
                  <a:gd name="connsiteY1" fmla="*/ 0 h 10108"/>
                  <a:gd name="connsiteX2" fmla="*/ 10173 w 11445"/>
                  <a:gd name="connsiteY2" fmla="*/ 10000 h 10108"/>
                  <a:gd name="connsiteX3" fmla="*/ 0 w 11445"/>
                  <a:gd name="connsiteY3" fmla="*/ 5000 h 10108"/>
                  <a:gd name="connsiteX0" fmla="*/ 0 w 10694"/>
                  <a:gd name="connsiteY0" fmla="*/ 5000 h 10108"/>
                  <a:gd name="connsiteX1" fmla="*/ 10173 w 10694"/>
                  <a:gd name="connsiteY1" fmla="*/ 0 h 10108"/>
                  <a:gd name="connsiteX2" fmla="*/ 10173 w 10694"/>
                  <a:gd name="connsiteY2" fmla="*/ 10000 h 10108"/>
                  <a:gd name="connsiteX3" fmla="*/ 0 w 10694"/>
                  <a:gd name="connsiteY3" fmla="*/ 5000 h 10108"/>
                  <a:gd name="connsiteX0" fmla="*/ 0 w 10173"/>
                  <a:gd name="connsiteY0" fmla="*/ 5000 h 10108"/>
                  <a:gd name="connsiteX1" fmla="*/ 10173 w 10173"/>
                  <a:gd name="connsiteY1" fmla="*/ 0 h 10108"/>
                  <a:gd name="connsiteX2" fmla="*/ 10173 w 10173"/>
                  <a:gd name="connsiteY2" fmla="*/ 10000 h 10108"/>
                  <a:gd name="connsiteX3" fmla="*/ 0 w 10173"/>
                  <a:gd name="connsiteY3" fmla="*/ 5000 h 10108"/>
                  <a:gd name="connsiteX0" fmla="*/ 0 w 10173"/>
                  <a:gd name="connsiteY0" fmla="*/ 5000 h 10108"/>
                  <a:gd name="connsiteX1" fmla="*/ 10173 w 10173"/>
                  <a:gd name="connsiteY1" fmla="*/ 0 h 10108"/>
                  <a:gd name="connsiteX2" fmla="*/ 10173 w 10173"/>
                  <a:gd name="connsiteY2" fmla="*/ 10000 h 10108"/>
                  <a:gd name="connsiteX3" fmla="*/ 0 w 10173"/>
                  <a:gd name="connsiteY3" fmla="*/ 5000 h 10108"/>
                  <a:gd name="connsiteX0" fmla="*/ 0 w 10173"/>
                  <a:gd name="connsiteY0" fmla="*/ 5000 h 10108"/>
                  <a:gd name="connsiteX1" fmla="*/ 10173 w 10173"/>
                  <a:gd name="connsiteY1" fmla="*/ 0 h 10108"/>
                  <a:gd name="connsiteX2" fmla="*/ 10173 w 10173"/>
                  <a:gd name="connsiteY2" fmla="*/ 10000 h 10108"/>
                  <a:gd name="connsiteX3" fmla="*/ 0 w 10173"/>
                  <a:gd name="connsiteY3" fmla="*/ 5000 h 10108"/>
                  <a:gd name="connsiteX0" fmla="*/ 0 w 8044"/>
                  <a:gd name="connsiteY0" fmla="*/ 4924 h 10107"/>
                  <a:gd name="connsiteX1" fmla="*/ 8044 w 8044"/>
                  <a:gd name="connsiteY1" fmla="*/ 0 h 10107"/>
                  <a:gd name="connsiteX2" fmla="*/ 8044 w 8044"/>
                  <a:gd name="connsiteY2" fmla="*/ 10000 h 10107"/>
                  <a:gd name="connsiteX3" fmla="*/ 0 w 8044"/>
                  <a:gd name="connsiteY3" fmla="*/ 4924 h 10107"/>
                  <a:gd name="connsiteX0" fmla="*/ 0 w 10000"/>
                  <a:gd name="connsiteY0" fmla="*/ 4872 h 10000"/>
                  <a:gd name="connsiteX1" fmla="*/ 10000 w 10000"/>
                  <a:gd name="connsiteY1" fmla="*/ 0 h 10000"/>
                  <a:gd name="connsiteX2" fmla="*/ 10000 w 10000"/>
                  <a:gd name="connsiteY2" fmla="*/ 9894 h 10000"/>
                  <a:gd name="connsiteX3" fmla="*/ 0 w 10000"/>
                  <a:gd name="connsiteY3" fmla="*/ 4872 h 10000"/>
                  <a:gd name="connsiteX0" fmla="*/ 0 w 10000"/>
                  <a:gd name="connsiteY0" fmla="*/ 4872 h 10047"/>
                  <a:gd name="connsiteX1" fmla="*/ 10000 w 10000"/>
                  <a:gd name="connsiteY1" fmla="*/ 0 h 10047"/>
                  <a:gd name="connsiteX2" fmla="*/ 10000 w 10000"/>
                  <a:gd name="connsiteY2" fmla="*/ 9894 h 10047"/>
                  <a:gd name="connsiteX3" fmla="*/ 0 w 10000"/>
                  <a:gd name="connsiteY3" fmla="*/ 4872 h 10047"/>
                  <a:gd name="connsiteX0" fmla="*/ 0 w 10000"/>
                  <a:gd name="connsiteY0" fmla="*/ 4872 h 9910"/>
                  <a:gd name="connsiteX1" fmla="*/ 10000 w 10000"/>
                  <a:gd name="connsiteY1" fmla="*/ 0 h 9910"/>
                  <a:gd name="connsiteX2" fmla="*/ 10000 w 10000"/>
                  <a:gd name="connsiteY2" fmla="*/ 9894 h 9910"/>
                  <a:gd name="connsiteX3" fmla="*/ 0 w 10000"/>
                  <a:gd name="connsiteY3" fmla="*/ 4872 h 9910"/>
                  <a:gd name="connsiteX0" fmla="*/ 0 w 10000"/>
                  <a:gd name="connsiteY0" fmla="*/ 4916 h 10000"/>
                  <a:gd name="connsiteX1" fmla="*/ 10000 w 10000"/>
                  <a:gd name="connsiteY1" fmla="*/ 0 h 10000"/>
                  <a:gd name="connsiteX2" fmla="*/ 10000 w 10000"/>
                  <a:gd name="connsiteY2" fmla="*/ 9984 h 10000"/>
                  <a:gd name="connsiteX3" fmla="*/ 0 w 10000"/>
                  <a:gd name="connsiteY3" fmla="*/ 4916 h 10000"/>
                  <a:gd name="connsiteX0" fmla="*/ 0 w 9928"/>
                  <a:gd name="connsiteY0" fmla="*/ 4611 h 9998"/>
                  <a:gd name="connsiteX1" fmla="*/ 9928 w 9928"/>
                  <a:gd name="connsiteY1" fmla="*/ 0 h 9998"/>
                  <a:gd name="connsiteX2" fmla="*/ 9928 w 9928"/>
                  <a:gd name="connsiteY2" fmla="*/ 9984 h 9998"/>
                  <a:gd name="connsiteX3" fmla="*/ 0 w 9928"/>
                  <a:gd name="connsiteY3" fmla="*/ 4611 h 9998"/>
                  <a:gd name="connsiteX0" fmla="*/ 0 w 10000"/>
                  <a:gd name="connsiteY0" fmla="*/ 4612 h 10000"/>
                  <a:gd name="connsiteX1" fmla="*/ 10000 w 10000"/>
                  <a:gd name="connsiteY1" fmla="*/ 0 h 10000"/>
                  <a:gd name="connsiteX2" fmla="*/ 10000 w 10000"/>
                  <a:gd name="connsiteY2" fmla="*/ 9986 h 10000"/>
                  <a:gd name="connsiteX3" fmla="*/ 0 w 10000"/>
                  <a:gd name="connsiteY3" fmla="*/ 4612 h 10000"/>
                  <a:gd name="connsiteX0" fmla="*/ 0 w 10000"/>
                  <a:gd name="connsiteY0" fmla="*/ 4612 h 10010"/>
                  <a:gd name="connsiteX1" fmla="*/ 10000 w 10000"/>
                  <a:gd name="connsiteY1" fmla="*/ 0 h 10010"/>
                  <a:gd name="connsiteX2" fmla="*/ 10000 w 10000"/>
                  <a:gd name="connsiteY2" fmla="*/ 9986 h 10010"/>
                  <a:gd name="connsiteX3" fmla="*/ 0 w 10000"/>
                  <a:gd name="connsiteY3" fmla="*/ 4612 h 10010"/>
                  <a:gd name="connsiteX0" fmla="*/ 0 w 9207"/>
                  <a:gd name="connsiteY0" fmla="*/ 4917 h 10015"/>
                  <a:gd name="connsiteX1" fmla="*/ 9207 w 9207"/>
                  <a:gd name="connsiteY1" fmla="*/ 0 h 10015"/>
                  <a:gd name="connsiteX2" fmla="*/ 9207 w 9207"/>
                  <a:gd name="connsiteY2" fmla="*/ 9986 h 10015"/>
                  <a:gd name="connsiteX3" fmla="*/ 0 w 9207"/>
                  <a:gd name="connsiteY3" fmla="*/ 4917 h 10015"/>
                  <a:gd name="connsiteX0" fmla="*/ 0 w 10000"/>
                  <a:gd name="connsiteY0" fmla="*/ 4910 h 9989"/>
                  <a:gd name="connsiteX1" fmla="*/ 10000 w 10000"/>
                  <a:gd name="connsiteY1" fmla="*/ 0 h 9989"/>
                  <a:gd name="connsiteX2" fmla="*/ 10000 w 10000"/>
                  <a:gd name="connsiteY2" fmla="*/ 9971 h 9989"/>
                  <a:gd name="connsiteX3" fmla="*/ 0 w 10000"/>
                  <a:gd name="connsiteY3" fmla="*/ 4910 h 9989"/>
                  <a:gd name="connsiteX0" fmla="*/ 0 w 10000"/>
                  <a:gd name="connsiteY0" fmla="*/ 4915 h 10000"/>
                  <a:gd name="connsiteX1" fmla="*/ 10000 w 10000"/>
                  <a:gd name="connsiteY1" fmla="*/ 0 h 10000"/>
                  <a:gd name="connsiteX2" fmla="*/ 10000 w 10000"/>
                  <a:gd name="connsiteY2" fmla="*/ 9982 h 10000"/>
                  <a:gd name="connsiteX3" fmla="*/ 0 w 10000"/>
                  <a:gd name="connsiteY3" fmla="*/ 4915 h 10000"/>
                  <a:gd name="connsiteX0" fmla="*/ 0 w 10000"/>
                  <a:gd name="connsiteY0" fmla="*/ 4915 h 9982"/>
                  <a:gd name="connsiteX1" fmla="*/ 10000 w 10000"/>
                  <a:gd name="connsiteY1" fmla="*/ 0 h 9982"/>
                  <a:gd name="connsiteX2" fmla="*/ 10000 w 10000"/>
                  <a:gd name="connsiteY2" fmla="*/ 9982 h 9982"/>
                  <a:gd name="connsiteX3" fmla="*/ 0 w 10000"/>
                  <a:gd name="connsiteY3" fmla="*/ 4915 h 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82">
                    <a:moveTo>
                      <a:pt x="0" y="4915"/>
                    </a:moveTo>
                    <a:cubicBezTo>
                      <a:pt x="1331" y="1572"/>
                      <a:pt x="4314" y="0"/>
                      <a:pt x="10000" y="0"/>
                    </a:cubicBezTo>
                    <a:cubicBezTo>
                      <a:pt x="7140" y="3427"/>
                      <a:pt x="7533" y="7090"/>
                      <a:pt x="10000" y="9982"/>
                    </a:cubicBezTo>
                    <a:cubicBezTo>
                      <a:pt x="4095" y="9669"/>
                      <a:pt x="1332" y="8487"/>
                      <a:pt x="0" y="4915"/>
                    </a:cubicBezTo>
                    <a:close/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EE2816E-B70B-421C-18D0-29CAE4D0A6E6}"/>
                  </a:ext>
                </a:extLst>
              </p:cNvPr>
              <p:cNvCxnSpPr/>
              <p:nvPr/>
            </p:nvCxnSpPr>
            <p:spPr>
              <a:xfrm>
                <a:off x="5908163" y="5296463"/>
                <a:ext cx="394516" cy="0"/>
              </a:xfrm>
              <a:prstGeom prst="line">
                <a:avLst/>
              </a:prstGeom>
              <a:ln w="7620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5DCA30-5CDC-4708-8416-16486ED692E5}"/>
                  </a:ext>
                </a:extLst>
              </p:cNvPr>
              <p:cNvCxnSpPr/>
              <p:nvPr/>
            </p:nvCxnSpPr>
            <p:spPr>
              <a:xfrm>
                <a:off x="5908163" y="5813697"/>
                <a:ext cx="394516" cy="0"/>
              </a:xfrm>
              <a:prstGeom prst="line">
                <a:avLst/>
              </a:prstGeom>
              <a:ln w="7620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8C00F9C-A86E-0B5C-3BDE-E27BAED866FC}"/>
                  </a:ext>
                </a:extLst>
              </p:cNvPr>
              <p:cNvCxnSpPr/>
              <p:nvPr/>
            </p:nvCxnSpPr>
            <p:spPr>
              <a:xfrm>
                <a:off x="7375674" y="5531141"/>
                <a:ext cx="394516" cy="0"/>
              </a:xfrm>
              <a:prstGeom prst="line">
                <a:avLst/>
              </a:prstGeom>
              <a:ln w="7620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680584-D849-7746-8E58-F8B681BF10A5}"/>
                </a:ext>
              </a:extLst>
            </p:cNvPr>
            <p:cNvSpPr txBox="1"/>
            <p:nvPr/>
          </p:nvSpPr>
          <p:spPr>
            <a:xfrm>
              <a:off x="5494035" y="6077505"/>
              <a:ext cx="530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OR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F70640-EADC-DEC2-4BD7-B36858B6BA0D}"/>
              </a:ext>
            </a:extLst>
          </p:cNvPr>
          <p:cNvGrpSpPr/>
          <p:nvPr/>
        </p:nvGrpSpPr>
        <p:grpSpPr>
          <a:xfrm>
            <a:off x="4938763" y="5324977"/>
            <a:ext cx="1058378" cy="866761"/>
            <a:chOff x="7753835" y="4891597"/>
            <a:chExt cx="1899060" cy="155524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6379CB7-6224-7526-841D-0B288DE3EC6A}"/>
                </a:ext>
              </a:extLst>
            </p:cNvPr>
            <p:cNvGrpSpPr/>
            <p:nvPr/>
          </p:nvGrpSpPr>
          <p:grpSpPr>
            <a:xfrm>
              <a:off x="7753835" y="4891597"/>
              <a:ext cx="1899060" cy="1008320"/>
              <a:chOff x="7877461" y="4702419"/>
              <a:chExt cx="1899060" cy="100832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501EFB-B31A-45BF-C875-62FC36D02784}"/>
                  </a:ext>
                </a:extLst>
              </p:cNvPr>
              <p:cNvCxnSpPr/>
              <p:nvPr/>
            </p:nvCxnSpPr>
            <p:spPr>
              <a:xfrm>
                <a:off x="7877461" y="4969874"/>
                <a:ext cx="394516" cy="0"/>
              </a:xfrm>
              <a:prstGeom prst="line">
                <a:avLst/>
              </a:prstGeom>
              <a:ln w="7620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3E33D31-D612-F87C-D45A-4BF7DAE1A471}"/>
                  </a:ext>
                </a:extLst>
              </p:cNvPr>
              <p:cNvCxnSpPr/>
              <p:nvPr/>
            </p:nvCxnSpPr>
            <p:spPr>
              <a:xfrm>
                <a:off x="7877461" y="5487108"/>
                <a:ext cx="394516" cy="0"/>
              </a:xfrm>
              <a:prstGeom prst="line">
                <a:avLst/>
              </a:prstGeom>
              <a:ln w="7620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83257A9-A83B-3CD2-7A4A-0A13C31FE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2005" y="5206578"/>
                <a:ext cx="394516" cy="0"/>
              </a:xfrm>
              <a:prstGeom prst="line">
                <a:avLst/>
              </a:prstGeom>
              <a:ln w="7620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8C7AC9F2-AE5D-B5DB-DCFF-504C6FA4A6E0}"/>
                  </a:ext>
                </a:extLst>
              </p:cNvPr>
              <p:cNvSpPr/>
              <p:nvPr/>
            </p:nvSpPr>
            <p:spPr>
              <a:xfrm rot="5400000">
                <a:off x="8258498" y="4771958"/>
                <a:ext cx="1008320" cy="869241"/>
              </a:xfrm>
              <a:prstGeom prst="triangl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C0AC21D-ECE4-AA28-CCD6-BC6547CA3029}"/>
                  </a:ext>
                </a:extLst>
              </p:cNvPr>
              <p:cNvSpPr/>
              <p:nvPr/>
            </p:nvSpPr>
            <p:spPr>
              <a:xfrm>
                <a:off x="9196525" y="5113838"/>
                <a:ext cx="185480" cy="185480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515950-3FEB-DF61-50EA-2F9E7B55ECF5}"/>
                </a:ext>
              </a:extLst>
            </p:cNvPr>
            <p:cNvSpPr txBox="1"/>
            <p:nvPr/>
          </p:nvSpPr>
          <p:spPr>
            <a:xfrm>
              <a:off x="8371884" y="6077505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NOT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5267E7-9625-17F8-1FB7-589837154AEC}"/>
              </a:ext>
            </a:extLst>
          </p:cNvPr>
          <p:cNvGrpSpPr/>
          <p:nvPr/>
        </p:nvGrpSpPr>
        <p:grpSpPr>
          <a:xfrm>
            <a:off x="838200" y="-37476"/>
            <a:ext cx="4629752" cy="1015663"/>
            <a:chOff x="924025" y="1526961"/>
            <a:chExt cx="4629752" cy="101566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B5B510-A4E2-DA68-3BD3-7BCEDE42A0F5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C39C0-861B-D5E8-6B51-D89FA8B9D428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F2B29C-C015-A6B4-822B-178B30B6F82C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D724A7-5FE3-7873-A036-9E7F45EDEBD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C23F-958D-5EFC-9D94-FED8B146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Operadores lógicos. Tablas de Verdad.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AB8FE-6F14-E144-896F-CCED827F48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164976A-12F6-F128-0D28-D45DE7A41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73916"/>
              </p:ext>
            </p:extLst>
          </p:nvPr>
        </p:nvGraphicFramePr>
        <p:xfrm>
          <a:off x="1131682" y="2183012"/>
          <a:ext cx="9533298" cy="3516252"/>
        </p:xfrm>
        <a:graphic>
          <a:graphicData uri="http://schemas.openxmlformats.org/drawingml/2006/table">
            <a:tbl>
              <a:tblPr firstRow="1" bandRow="1">
                <a:effectLst>
                  <a:outerShdw blurRad="228600" dist="38100" dir="2700000" algn="tl" rotWithShape="0">
                    <a:prstClr val="black">
                      <a:alpha val="40000"/>
                    </a:prstClr>
                  </a:outerShdw>
                </a:effectLst>
                <a:tableStyleId>{1E171933-4619-4E11-9A3F-F7608DF75F80}</a:tableStyleId>
              </a:tblPr>
              <a:tblGrid>
                <a:gridCol w="1588883">
                  <a:extLst>
                    <a:ext uri="{9D8B030D-6E8A-4147-A177-3AD203B41FA5}">
                      <a16:colId xmlns:a16="http://schemas.microsoft.com/office/drawing/2014/main" val="2891299205"/>
                    </a:ext>
                  </a:extLst>
                </a:gridCol>
                <a:gridCol w="1588883">
                  <a:extLst>
                    <a:ext uri="{9D8B030D-6E8A-4147-A177-3AD203B41FA5}">
                      <a16:colId xmlns:a16="http://schemas.microsoft.com/office/drawing/2014/main" val="1332675685"/>
                    </a:ext>
                  </a:extLst>
                </a:gridCol>
                <a:gridCol w="1588883">
                  <a:extLst>
                    <a:ext uri="{9D8B030D-6E8A-4147-A177-3AD203B41FA5}">
                      <a16:colId xmlns:a16="http://schemas.microsoft.com/office/drawing/2014/main" val="1506845632"/>
                    </a:ext>
                  </a:extLst>
                </a:gridCol>
                <a:gridCol w="1588883">
                  <a:extLst>
                    <a:ext uri="{9D8B030D-6E8A-4147-A177-3AD203B41FA5}">
                      <a16:colId xmlns:a16="http://schemas.microsoft.com/office/drawing/2014/main" val="3002705346"/>
                    </a:ext>
                  </a:extLst>
                </a:gridCol>
                <a:gridCol w="1588883">
                  <a:extLst>
                    <a:ext uri="{9D8B030D-6E8A-4147-A177-3AD203B41FA5}">
                      <a16:colId xmlns:a16="http://schemas.microsoft.com/office/drawing/2014/main" val="2148608145"/>
                    </a:ext>
                  </a:extLst>
                </a:gridCol>
                <a:gridCol w="1588883">
                  <a:extLst>
                    <a:ext uri="{9D8B030D-6E8A-4147-A177-3AD203B41FA5}">
                      <a16:colId xmlns:a16="http://schemas.microsoft.com/office/drawing/2014/main" val="2633660578"/>
                    </a:ext>
                  </a:extLst>
                </a:gridCol>
              </a:tblGrid>
              <a:tr h="51250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400" b="0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AND</a:t>
                      </a:r>
                      <a:endParaRPr lang="en-US" sz="2400" b="0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OR</a:t>
                      </a:r>
                      <a:endParaRPr lang="en-US" sz="2400" b="0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XOR</a:t>
                      </a:r>
                      <a:endParaRPr lang="en-US" sz="2400" b="0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NOT</a:t>
                      </a:r>
                      <a:endParaRPr lang="en-US" sz="2400" b="0" dirty="0"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949685"/>
                  </a:ext>
                </a:extLst>
              </a:tr>
              <a:tr h="512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solidFill>
                            <a:schemeClr val="bg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p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solidFill>
                            <a:schemeClr val="bg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q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solidFill>
                            <a:schemeClr val="bg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p &amp; q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solidFill>
                            <a:schemeClr val="bg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p | q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solidFill>
                            <a:schemeClr val="bg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p ^ q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b="0" dirty="0">
                          <a:solidFill>
                            <a:schemeClr val="bg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!p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7230"/>
                  </a:ext>
                </a:extLst>
              </a:tr>
              <a:tr h="512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06136"/>
                  </a:ext>
                </a:extLst>
              </a:tr>
              <a:tr h="512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77122"/>
                  </a:ext>
                </a:extLst>
              </a:tr>
              <a:tr h="512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73044"/>
                  </a:ext>
                </a:extLst>
              </a:tr>
              <a:tr h="512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00B05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True</a:t>
                      </a:r>
                      <a:endParaRPr lang="en-US" sz="2400" dirty="0">
                        <a:solidFill>
                          <a:srgbClr val="00B05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400" dirty="0">
                          <a:solidFill>
                            <a:srgbClr val="FF0000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22670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F17CDF1-AC5A-C3F0-F207-548E27646C21}"/>
              </a:ext>
            </a:extLst>
          </p:cNvPr>
          <p:cNvGrpSpPr/>
          <p:nvPr/>
        </p:nvGrpSpPr>
        <p:grpSpPr>
          <a:xfrm>
            <a:off x="838200" y="-37476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F01523-E4E4-C4BB-ACD2-A1AE6407643A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A94B12-D63C-476F-BED4-4356C454869E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920BEB-1180-256D-62D9-2AFA2CC35C48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EE155A-A69E-5169-7884-FC23F20F85CF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43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2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052D14D-003D-E122-16E3-33BF8FEDC1A9}"/>
              </a:ext>
            </a:extLst>
          </p:cNvPr>
          <p:cNvSpPr/>
          <p:nvPr/>
        </p:nvSpPr>
        <p:spPr>
          <a:xfrm>
            <a:off x="1800000" y="1892777"/>
            <a:ext cx="5884752" cy="612690"/>
          </a:xfrm>
          <a:prstGeom prst="chevron">
            <a:avLst>
              <a:gd name="adj" fmla="val 31197"/>
            </a:avLst>
          </a:prstGeom>
          <a:solidFill>
            <a:srgbClr val="1B5E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Clase Scanner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8A2A773-7820-CE10-A368-B026EBDD0965}"/>
              </a:ext>
            </a:extLst>
          </p:cNvPr>
          <p:cNvSpPr/>
          <p:nvPr/>
        </p:nvSpPr>
        <p:spPr>
          <a:xfrm>
            <a:off x="1059255" y="2733073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 err="1">
                <a:solidFill>
                  <a:schemeClr val="bg1"/>
                </a:solidFill>
              </a:rPr>
              <a:t>println</a:t>
            </a:r>
            <a:r>
              <a:rPr lang="es-ES" sz="1800" dirty="0">
                <a:solidFill>
                  <a:schemeClr val="bg1"/>
                </a:solidFill>
              </a:rPr>
              <a:t>()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7BB09D0-D98F-3A4B-B26B-C388674E9FFF}"/>
              </a:ext>
            </a:extLst>
          </p:cNvPr>
          <p:cNvSpPr/>
          <p:nvPr/>
        </p:nvSpPr>
        <p:spPr>
          <a:xfrm>
            <a:off x="1059255" y="3573369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Identificadores. Reglas.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FF87899-D014-21A1-0547-CF54F141B6B8}"/>
              </a:ext>
            </a:extLst>
          </p:cNvPr>
          <p:cNvSpPr/>
          <p:nvPr/>
        </p:nvSpPr>
        <p:spPr>
          <a:xfrm>
            <a:off x="1059255" y="4413665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Variable y Constante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C31A85-ADEF-141F-D9D1-23803073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80" y="977774"/>
            <a:ext cx="5154433" cy="5880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993BA52-C53D-4D6F-F1C6-BC129A68EAB9}"/>
              </a:ext>
            </a:extLst>
          </p:cNvPr>
          <p:cNvSpPr txBox="1"/>
          <p:nvPr/>
        </p:nvSpPr>
        <p:spPr>
          <a:xfrm>
            <a:off x="101859" y="635635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https://www.pngall.com/wp-content/uploads/4/Thinking-Man-Transparent.png</a:t>
            </a:r>
          </a:p>
        </p:txBody>
      </p:sp>
    </p:spTree>
    <p:extLst>
      <p:ext uri="{BB962C8B-B14F-4D97-AF65-F5344CB8AC3E}">
        <p14:creationId xmlns:p14="http://schemas.microsoft.com/office/powerpoint/2010/main" val="37192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Operadores lógicos. Ejemplos.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F1FB9D0-E964-2FDF-835B-459B0428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102" y="1860486"/>
            <a:ext cx="7668805" cy="4629186"/>
          </a:xfrm>
          <a:prstGeom prst="roundRect">
            <a:avLst>
              <a:gd name="adj" fmla="val 2905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numeroAsistencias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17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promedio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18.5f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estaAprobado = (numeroAsistencias &gt;=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&amp;&amp; (promedio &gt;=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"¿Está aprobado? "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estaAprobado);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peso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45.8f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67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enRiesgoCovid = (peso 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|| (edad 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"¿En riesgo? "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enRiesgoCovid);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numeroIntentos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bloqueado = numeroIntentos 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desbloqueado = !bloqueado;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"¿Desbloqueado? "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desbloqueado);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FA203-FA4A-CF2E-72CE-ED4FE28C824A}"/>
              </a:ext>
            </a:extLst>
          </p:cNvPr>
          <p:cNvSpPr txBox="1"/>
          <p:nvPr/>
        </p:nvSpPr>
        <p:spPr>
          <a:xfrm>
            <a:off x="1447442" y="2262886"/>
            <a:ext cx="122508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And (&amp;&amp;)</a:t>
            </a:r>
          </a:p>
          <a:p>
            <a:pPr algn="r"/>
            <a:endParaRPr lang="es-E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endParaRPr lang="es-E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endParaRPr lang="es-E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endParaRPr lang="es-E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s-ES" sz="20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Or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(||)</a:t>
            </a:r>
          </a:p>
          <a:p>
            <a:pPr algn="r"/>
            <a:endParaRPr lang="es-E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endParaRPr lang="es-E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endParaRPr lang="es-E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endParaRPr lang="es-E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s-ES" sz="20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Not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(!)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0302DC-4707-2246-E572-E77136AA206D}"/>
              </a:ext>
            </a:extLst>
          </p:cNvPr>
          <p:cNvGrpSpPr/>
          <p:nvPr/>
        </p:nvGrpSpPr>
        <p:grpSpPr>
          <a:xfrm>
            <a:off x="838200" y="-37476"/>
            <a:ext cx="4629752" cy="1015663"/>
            <a:chOff x="924025" y="1526961"/>
            <a:chExt cx="4629752" cy="10156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6050CA-C171-381E-70D3-A1CC2C537428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6AA39-28FC-9EE9-A577-7A65DA087789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CAA-077C-B478-8245-2FF4F2CEDF1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18B6B2-21CE-AD98-E2C9-7B991C9CC864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9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Operadores relacionales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845E0C-F994-A0E6-336A-187E0DAB68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5761776" cy="4373562"/>
          </a:xfrm>
        </p:spPr>
        <p:txBody>
          <a:bodyPr/>
          <a:lstStyle/>
          <a:p>
            <a:r>
              <a:rPr lang="es-ES" dirty="0"/>
              <a:t>“Los operadores relacionales sirven para expresar las condiciones en los algoritmos” </a:t>
            </a:r>
            <a:r>
              <a:rPr lang="es-ES" sz="2400" i="1" dirty="0">
                <a:solidFill>
                  <a:schemeClr val="bg1">
                    <a:lumMod val="50000"/>
                  </a:schemeClr>
                </a:solidFill>
              </a:rPr>
              <a:t>(Joyanes 2008)</a:t>
            </a:r>
          </a:p>
          <a:p>
            <a:r>
              <a:rPr lang="es-ES" dirty="0"/>
              <a:t>Devuelven un tipo de dato lógico que puede asignarse a un variable de tipo </a:t>
            </a:r>
            <a:r>
              <a:rPr lang="es-ES" b="1" dirty="0" err="1"/>
              <a:t>boolean</a:t>
            </a:r>
            <a:r>
              <a:rPr lang="es-ES" dirty="0"/>
              <a:t> para crear un </a:t>
            </a:r>
            <a:r>
              <a:rPr lang="es-ES" b="1" dirty="0" err="1">
                <a:solidFill>
                  <a:schemeClr val="accent2"/>
                </a:solidFill>
              </a:rPr>
              <a:t>check</a:t>
            </a:r>
            <a:r>
              <a:rPr lang="es-ES" dirty="0"/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7091DD-F06D-BC75-3387-5CBB27E7C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00841"/>
              </p:ext>
            </p:extLst>
          </p:nvPr>
        </p:nvGraphicFramePr>
        <p:xfrm>
          <a:off x="6879841" y="2346551"/>
          <a:ext cx="4183494" cy="307848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492751">
                  <a:extLst>
                    <a:ext uri="{9D8B030D-6E8A-4147-A177-3AD203B41FA5}">
                      <a16:colId xmlns:a16="http://schemas.microsoft.com/office/drawing/2014/main" val="2874455171"/>
                    </a:ext>
                  </a:extLst>
                </a:gridCol>
                <a:gridCol w="2690743">
                  <a:extLst>
                    <a:ext uri="{9D8B030D-6E8A-4147-A177-3AD203B41FA5}">
                      <a16:colId xmlns:a16="http://schemas.microsoft.com/office/drawing/2014/main" val="1004048045"/>
                    </a:ext>
                  </a:extLst>
                </a:gridCol>
              </a:tblGrid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Operador Relacional​</a:t>
                      </a:r>
                      <a:endParaRPr lang="es-ES" sz="20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Significado​</a:t>
                      </a:r>
                      <a:endParaRPr lang="es-ES" sz="2000" b="0" i="0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468790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&gt;​</a:t>
                      </a:r>
                      <a:endParaRPr lang="es-ES" sz="20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Mayor que​</a:t>
                      </a:r>
                      <a:endParaRPr lang="es-ES" sz="2000" b="0" i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893722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&lt;​</a:t>
                      </a:r>
                      <a:endParaRPr lang="es-ES" sz="20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Menor que​</a:t>
                      </a:r>
                      <a:endParaRPr lang="es-ES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939141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&gt;=​</a:t>
                      </a:r>
                      <a:endParaRPr lang="es-ES" sz="20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Mayor o igual que​</a:t>
                      </a:r>
                      <a:endParaRPr lang="es-ES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50219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&lt;=​</a:t>
                      </a:r>
                      <a:endParaRPr lang="es-ES" sz="20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Menor o igual que​</a:t>
                      </a:r>
                      <a:endParaRPr lang="es-ES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323842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==​</a:t>
                      </a:r>
                      <a:endParaRPr lang="es-ES" sz="20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Igual que​</a:t>
                      </a:r>
                      <a:endParaRPr lang="es-ES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29468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000" b="1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!=​</a:t>
                      </a:r>
                      <a:endParaRPr lang="es-ES" sz="2000" b="1" i="0" dirty="0">
                        <a:solidFill>
                          <a:srgbClr val="000000"/>
                        </a:solidFill>
                        <a:effectLst/>
                        <a:latin typeface="JetBrains Mono" panose="02000009000000000000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000" b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Diferente de​</a:t>
                      </a:r>
                      <a:endParaRPr lang="es-ES" sz="2000" b="0" i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825370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C166079-21D2-370F-BE6F-78D67B6BCD65}"/>
              </a:ext>
            </a:extLst>
          </p:cNvPr>
          <p:cNvGrpSpPr/>
          <p:nvPr/>
        </p:nvGrpSpPr>
        <p:grpSpPr>
          <a:xfrm>
            <a:off x="838200" y="-37476"/>
            <a:ext cx="4629752" cy="1015663"/>
            <a:chOff x="924025" y="1526961"/>
            <a:chExt cx="4629752" cy="10156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EEE1C1-A8B0-EEB2-1D8B-3A00C5637FA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ECBC7-CFDB-6386-0B8D-004D611AA2E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3FC72-8E10-5563-C0DA-C2EAC75E6C4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4C7F0F-FF15-DF19-DEDB-BEBAAFDADCF6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22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8EC-F619-3363-B221-8506568C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Checks</a:t>
            </a:r>
            <a:r>
              <a:rPr lang="es-ES" dirty="0"/>
              <a:t> en Java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9820-73C4-A1C2-8C7C-288185F4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22</a:t>
            </a:fld>
            <a:endParaRPr lang="es-P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845E0C-F994-A0E6-336A-187E0DAB68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b="1" dirty="0" err="1"/>
              <a:t>check</a:t>
            </a:r>
            <a:r>
              <a:rPr lang="es-ES" dirty="0"/>
              <a:t> es una técnica de programación para comprobar el valor de una expresión relacional.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09A2B9-A7AD-50DB-BBE8-C744FB0AA222}"/>
              </a:ext>
            </a:extLst>
          </p:cNvPr>
          <p:cNvGrpSpPr/>
          <p:nvPr/>
        </p:nvGrpSpPr>
        <p:grpSpPr>
          <a:xfrm>
            <a:off x="5866439" y="4033044"/>
            <a:ext cx="5285421" cy="1789972"/>
            <a:chOff x="5619230" y="3544830"/>
            <a:chExt cx="5285421" cy="1789972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8985E5EF-23AF-DCAB-7249-B327C36D5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230" y="3544830"/>
              <a:ext cx="5285421" cy="925091"/>
            </a:xfrm>
            <a:prstGeom prst="roundRect">
              <a:avLst>
                <a:gd name="adj" fmla="val 8231"/>
              </a:avLst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49DED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int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rgbClr val="CED0D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edad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ED0D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=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D981DE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12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ED0D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;</a:t>
              </a:r>
              <a:b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ED0D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</a:b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rgbClr val="749DED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boolean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49DED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rgbClr val="CED0D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esMayorDeEdad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ED0D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= (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rgbClr val="CED0D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edad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ED0D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&gt;=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D981DE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18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ED0D6"/>
                  </a:solidFill>
                  <a:effectLst/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);</a:t>
              </a:r>
              <a:endPara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1CDE72-E14C-E0BD-3EE9-D3D70E01A7A4}"/>
                </a:ext>
              </a:extLst>
            </p:cNvPr>
            <p:cNvSpPr/>
            <p:nvPr/>
          </p:nvSpPr>
          <p:spPr>
            <a:xfrm>
              <a:off x="8939145" y="4070484"/>
              <a:ext cx="1886034" cy="369332"/>
            </a:xfrm>
            <a:prstGeom prst="roundRect">
              <a:avLst>
                <a:gd name="adj" fmla="val 9886"/>
              </a:avLst>
            </a:prstGeom>
            <a:noFill/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0A2B9C-B8B5-75E7-459D-8AE3CA006C8D}"/>
                </a:ext>
              </a:extLst>
            </p:cNvPr>
            <p:cNvSpPr txBox="1"/>
            <p:nvPr/>
          </p:nvSpPr>
          <p:spPr>
            <a:xfrm>
              <a:off x="9556903" y="4965470"/>
              <a:ext cx="1168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 err="1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Check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B7858F-B962-4307-62E4-F0E2661FDCA3}"/>
                </a:ext>
              </a:extLst>
            </p:cNvPr>
            <p:cNvCxnSpPr>
              <a:cxnSpLocks/>
            </p:cNvCxnSpPr>
            <p:nvPr/>
          </p:nvCxnSpPr>
          <p:spPr>
            <a:xfrm>
              <a:off x="9446405" y="4448327"/>
              <a:ext cx="357054" cy="48882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FAF11FEA-A7D1-33A2-8AE7-6A5A8BE19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201" y="3190106"/>
            <a:ext cx="3459523" cy="3097981"/>
          </a:xfrm>
          <a:prstGeom prst="roundRect">
            <a:avLst>
              <a:gd name="adj" fmla="val 3265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esMayorDeEdad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esMayorDeEdad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esMayorDeEdad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18C2586-DA5A-34E2-5D97-96E955620291}"/>
              </a:ext>
            </a:extLst>
          </p:cNvPr>
          <p:cNvSpPr/>
          <p:nvPr/>
        </p:nvSpPr>
        <p:spPr>
          <a:xfrm>
            <a:off x="5124261" y="4354713"/>
            <a:ext cx="540238" cy="2625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FC3532-0C00-22AA-F76B-4FCDCBE3979E}"/>
              </a:ext>
            </a:extLst>
          </p:cNvPr>
          <p:cNvGrpSpPr/>
          <p:nvPr/>
        </p:nvGrpSpPr>
        <p:grpSpPr>
          <a:xfrm>
            <a:off x="838200" y="-37476"/>
            <a:ext cx="4629752" cy="1015663"/>
            <a:chOff x="924025" y="1526961"/>
            <a:chExt cx="4629752" cy="10156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3F3FA6-FF56-1233-201A-C8224E6EB373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8C374D-B961-86F0-6F77-B8DB4B17FC14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CD0317-FAB8-7F24-FB7C-E2FE0B292D6D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552A84-E540-3405-C806-B29A126B5744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85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Ejecución secuencial en Java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85ADAA8-2DBD-C05D-1B00-440D002FA8FA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 con formato: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3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B5865-12D0-CC83-783D-0A19A0D0E5E2}"/>
              </a:ext>
            </a:extLst>
          </p:cNvPr>
          <p:cNvGrpSpPr/>
          <p:nvPr/>
        </p:nvGrpSpPr>
        <p:grpSpPr>
          <a:xfrm>
            <a:off x="857839" y="-32192"/>
            <a:ext cx="4629752" cy="1015663"/>
            <a:chOff x="924025" y="1526961"/>
            <a:chExt cx="4629752" cy="10156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6B41DD-923D-1F70-35FD-EEE0F5A1E6D6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9A91D-C38B-3DE3-E23F-EF59F8ABC769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 con formato: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AAC529-FAC5-21A4-89F1-8489BFF30A01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CED34D-2234-47C6-EDE1-3026F48E672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DEBA41-5064-955D-6167-78DED797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Salida con formato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82BA69-DD8A-9DE0-2D06-DE56E4A62E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E4CA1-EF95-F708-D945-FDE2C4556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46263"/>
            <a:ext cx="4937911" cy="4373562"/>
          </a:xfrm>
        </p:spPr>
        <p:txBody>
          <a:bodyPr/>
          <a:lstStyle/>
          <a:p>
            <a:r>
              <a:rPr lang="es-ES" dirty="0"/>
              <a:t>Se utiliza el método </a:t>
            </a:r>
            <a:r>
              <a:rPr lang="es-ES" b="1" dirty="0" err="1">
                <a:solidFill>
                  <a:schemeClr val="accent2"/>
                </a:solidFill>
              </a:rPr>
              <a:t>printf</a:t>
            </a:r>
            <a:r>
              <a:rPr lang="es-ES" b="1" dirty="0">
                <a:solidFill>
                  <a:schemeClr val="accent2"/>
                </a:solidFill>
              </a:rPr>
              <a:t>()</a:t>
            </a:r>
            <a:r>
              <a:rPr lang="es-ES" dirty="0">
                <a:solidFill>
                  <a:schemeClr val="tx1"/>
                </a:solidFill>
              </a:rPr>
              <a:t> (perteneciente a </a:t>
            </a:r>
            <a:r>
              <a:rPr lang="es-ES" b="1" dirty="0" err="1">
                <a:solidFill>
                  <a:schemeClr val="tx1"/>
                </a:solidFill>
              </a:rPr>
              <a:t>PrintStream</a:t>
            </a:r>
            <a:r>
              <a:rPr lang="es-ES" dirty="0">
                <a:solidFill>
                  <a:schemeClr val="tx1"/>
                </a:solidFill>
              </a:rPr>
              <a:t>)</a:t>
            </a:r>
          </a:p>
          <a:p>
            <a:r>
              <a:rPr lang="es-ES" dirty="0">
                <a:solidFill>
                  <a:schemeClr val="tx1"/>
                </a:solidFill>
              </a:rPr>
              <a:t>Hace uso de </a:t>
            </a:r>
            <a:r>
              <a:rPr lang="es-ES" b="1" dirty="0">
                <a:solidFill>
                  <a:schemeClr val="accent2"/>
                </a:solidFill>
              </a:rPr>
              <a:t>especificadores de formato</a:t>
            </a:r>
            <a:r>
              <a:rPr lang="es-ES" dirty="0">
                <a:solidFill>
                  <a:schemeClr val="tx1"/>
                </a:solidFill>
              </a:rPr>
              <a:t> para formatear los valores a mostrar.</a:t>
            </a:r>
            <a:endParaRPr lang="es-E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20CA0CF-95D8-A910-36F9-A01F16507D9D}"/>
              </a:ext>
            </a:extLst>
          </p:cNvPr>
          <p:cNvGraphicFramePr>
            <a:graphicFrameLocks noGrp="1"/>
          </p:cNvGraphicFramePr>
          <p:nvPr/>
        </p:nvGraphicFramePr>
        <p:xfrm>
          <a:off x="6492088" y="1160145"/>
          <a:ext cx="4861712" cy="5059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97489">
                  <a:extLst>
                    <a:ext uri="{9D8B030D-6E8A-4147-A177-3AD203B41FA5}">
                      <a16:colId xmlns:a16="http://schemas.microsoft.com/office/drawing/2014/main" val="789934092"/>
                    </a:ext>
                  </a:extLst>
                </a:gridCol>
                <a:gridCol w="3564223">
                  <a:extLst>
                    <a:ext uri="{9D8B030D-6E8A-4147-A177-3AD203B41FA5}">
                      <a16:colId xmlns:a16="http://schemas.microsoft.com/office/drawing/2014/main" val="2353745560"/>
                    </a:ext>
                  </a:extLst>
                </a:gridCol>
              </a:tblGrid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Formato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Descripción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56467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%%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Inserta el signo %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514974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%x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Entero hexadecimal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555204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%t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Hora/Fecha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6079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%o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Entero octal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81359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%f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Número de punto flotante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32245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%e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Notación científica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13003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%d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Entero decimal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419221"/>
                  </a:ext>
                </a:extLst>
              </a:tr>
              <a:tr h="415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%a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Número de punto flotante hexadecimal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470645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%b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Booleano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269658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%s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Cadena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992485"/>
                  </a:ext>
                </a:extLst>
              </a:tr>
              <a:tr h="24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%c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dirty="0">
                          <a:latin typeface="Helvetica" pitchFamily="2" charset="0"/>
                        </a:rPr>
                        <a:t>Carácter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825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24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DD65-F83E-A062-6FF5-F9F13B4F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System.out.printf</a:t>
            </a:r>
            <a:r>
              <a:rPr lang="es-ES" dirty="0"/>
              <a:t>()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89E44-1C66-5958-C7DD-B953AD2E1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2BF2913-8B7D-251D-7DE2-18EA7F3E2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216" y="1658835"/>
            <a:ext cx="6168174" cy="5002943"/>
          </a:xfrm>
          <a:prstGeom prst="roundRect">
            <a:avLst>
              <a:gd name="adj" fmla="val 2129"/>
            </a:avLst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value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142587.250478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Date today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message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"I am learning"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"%%%n"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)value)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tT%n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today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today)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)value)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value)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value)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)value)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value)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"%b / 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true,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message)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message.charAt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8D849-6AC8-098F-FDF5-5374AC9883A5}"/>
              </a:ext>
            </a:extLst>
          </p:cNvPr>
          <p:cNvSpPr txBox="1"/>
          <p:nvPr/>
        </p:nvSpPr>
        <p:spPr>
          <a:xfrm>
            <a:off x="7613297" y="2976500"/>
            <a:ext cx="2743200" cy="3685278"/>
          </a:xfrm>
          <a:prstGeom prst="roundRect">
            <a:avLst>
              <a:gd name="adj" fmla="val 3437"/>
            </a:avLst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%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22cfb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08/29/22-09:46:10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426373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142587.250478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1.425873e+05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142587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0x1.167da00fa9c13p17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 / false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am learning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BE81F-A81D-CF10-D7F6-4E811239C216}"/>
              </a:ext>
            </a:extLst>
          </p:cNvPr>
          <p:cNvSpPr txBox="1"/>
          <p:nvPr/>
        </p:nvSpPr>
        <p:spPr>
          <a:xfrm>
            <a:off x="7613297" y="2532713"/>
            <a:ext cx="140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Salida:</a:t>
            </a:r>
            <a:endParaRPr lang="en-US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F9C55E-6323-1055-AC35-1355345701CD}"/>
              </a:ext>
            </a:extLst>
          </p:cNvPr>
          <p:cNvGrpSpPr/>
          <p:nvPr/>
        </p:nvGrpSpPr>
        <p:grpSpPr>
          <a:xfrm>
            <a:off x="857839" y="-32192"/>
            <a:ext cx="4629752" cy="1015663"/>
            <a:chOff x="924025" y="1526961"/>
            <a:chExt cx="4629752" cy="1015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0C8FC2-3C0D-E939-3951-C8131AF88832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2BEC6E-A20A-0421-E2E2-9F1E19F7AEA5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 con formato: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8A16DC-B508-9044-1006-DEEFB5776B0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F427F1-75DE-CE3C-38D2-30E639F52AE1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923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0F4-9801-626A-ED2D-0CEE25C4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System.out.printf</a:t>
            </a:r>
            <a:r>
              <a:rPr lang="es-ES" dirty="0"/>
              <a:t>()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A907CB-B350-A18B-7344-D5CA146D8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2FD5CD3-8E6F-FAED-73AE-0A38493DC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216" y="1687331"/>
            <a:ext cx="4786339" cy="2722618"/>
          </a:xfrm>
          <a:prstGeom prst="roundRect">
            <a:avLst>
              <a:gd name="adj" fmla="val 5905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message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"I love programming!"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message);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S%n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message);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"'%28s'%n"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message);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"'%-28s'%n"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message);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"'%16.10s'%n"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message);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"'%-12.6s'%n"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message);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9FB8-90A0-F016-B9AE-2CC97AD83729}"/>
              </a:ext>
            </a:extLst>
          </p:cNvPr>
          <p:cNvSpPr txBox="1"/>
          <p:nvPr/>
        </p:nvSpPr>
        <p:spPr>
          <a:xfrm>
            <a:off x="5911090" y="2333076"/>
            <a:ext cx="3595049" cy="2076873"/>
          </a:xfrm>
          <a:prstGeom prst="roundRect">
            <a:avLst>
              <a:gd name="adj" fmla="val 7191"/>
            </a:avLst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love programming!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LOVE PROGRAMMING!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         I love programming!'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'I love programming!         '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      I love pro'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'I love      '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C3EB9-3F1C-2B56-0A15-E4D974B1AA79}"/>
              </a:ext>
            </a:extLst>
          </p:cNvPr>
          <p:cNvSpPr txBox="1"/>
          <p:nvPr/>
        </p:nvSpPr>
        <p:spPr>
          <a:xfrm>
            <a:off x="5910948" y="4726342"/>
            <a:ext cx="1408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Salida:</a:t>
            </a: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F105D92-51D8-12C0-E5CE-F2E6302A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215" y="4490044"/>
            <a:ext cx="4786339" cy="1444800"/>
          </a:xfrm>
          <a:prstGeom prst="roundRect">
            <a:avLst>
              <a:gd name="adj" fmla="val 11784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Date today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9DE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today);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72CF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EBC7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981D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\n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C48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today);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D4102-B369-3F6A-940E-AEE11BFC426C}"/>
              </a:ext>
            </a:extLst>
          </p:cNvPr>
          <p:cNvSpPr txBox="1"/>
          <p:nvPr/>
        </p:nvSpPr>
        <p:spPr>
          <a:xfrm>
            <a:off x="5910949" y="5152786"/>
            <a:ext cx="1531000" cy="782058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01/20/23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11:04:46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09BB1E-D265-5E09-2A82-76A8A14CD08A}"/>
              </a:ext>
            </a:extLst>
          </p:cNvPr>
          <p:cNvSpPr txBox="1"/>
          <p:nvPr/>
        </p:nvSpPr>
        <p:spPr>
          <a:xfrm>
            <a:off x="7641344" y="5107752"/>
            <a:ext cx="39341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Para formatear fecha/hora la conversión se especifica con una secuencia de 2 caracteres: el primero es siempre ‘t’ o ‘T’; el segundo, llamado sufijo, determina el formato.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080AF-CC95-2B79-9D4B-01ED6BB053FF}"/>
              </a:ext>
            </a:extLst>
          </p:cNvPr>
          <p:cNvSpPr txBox="1"/>
          <p:nvPr/>
        </p:nvSpPr>
        <p:spPr>
          <a:xfrm>
            <a:off x="857839" y="6155676"/>
            <a:ext cx="8148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Puedes consultar la lista completa de sufijos para formatear fecha/hora en: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http://www.java2s.com/Code/Java/Data-Type/TheTimeandDateFormatSuffixes.htm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57635C-F97C-A2CB-6C7E-EF35792DC239}"/>
              </a:ext>
            </a:extLst>
          </p:cNvPr>
          <p:cNvSpPr txBox="1"/>
          <p:nvPr/>
        </p:nvSpPr>
        <p:spPr>
          <a:xfrm>
            <a:off x="5910948" y="1879788"/>
            <a:ext cx="1408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Salida: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324326-659F-95EB-D0F5-B247AC1A430D}"/>
              </a:ext>
            </a:extLst>
          </p:cNvPr>
          <p:cNvGrpSpPr/>
          <p:nvPr/>
        </p:nvGrpSpPr>
        <p:grpSpPr>
          <a:xfrm>
            <a:off x="857839" y="-32192"/>
            <a:ext cx="4629752" cy="1015663"/>
            <a:chOff x="924025" y="1526961"/>
            <a:chExt cx="4629752" cy="1015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9CFE54-75AE-3D2D-2D9C-2D5B0F396BAF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5231BA-F2C7-3E88-A8E1-6DD9BA9E6AB1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 con formato: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0DE890-929E-2406-D655-07371920F314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587D41-3771-EC46-385B-9555A167A309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3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B983-D187-5021-011D-340D9A646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2550A-9487-0FB4-AEF5-18BF59D1D1BB}"/>
              </a:ext>
            </a:extLst>
          </p:cNvPr>
          <p:cNvGrpSpPr/>
          <p:nvPr/>
        </p:nvGrpSpPr>
        <p:grpSpPr>
          <a:xfrm>
            <a:off x="1955128" y="1782509"/>
            <a:ext cx="4629752" cy="1015663"/>
            <a:chOff x="924025" y="1526961"/>
            <a:chExt cx="4629752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E3C4A-25E0-0661-5719-DFD8A408196E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0E7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3E694-3539-B74F-A7F9-A90BF4FC7172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Operadores aritméticos, lógicos, relacionales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D6589-A9C6-D2FD-D50D-C5AAC8113E8A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65B7-9BAF-D770-6E56-5AE1A9C41973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8A8C9-355C-B375-F419-53EB7FBA52CF}"/>
              </a:ext>
            </a:extLst>
          </p:cNvPr>
          <p:cNvGrpSpPr/>
          <p:nvPr/>
        </p:nvGrpSpPr>
        <p:grpSpPr>
          <a:xfrm>
            <a:off x="1955128" y="2672054"/>
            <a:ext cx="4629752" cy="1015663"/>
            <a:chOff x="924025" y="1526961"/>
            <a:chExt cx="4629752" cy="10156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C5937-AEC8-D4AC-1863-47EC6A0DD5D7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758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DA0B8-3305-EA9B-D50C-133423FA16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Salida por pantalla con formato: </a:t>
              </a:r>
              <a:r>
                <a:rPr lang="es-ES" dirty="0" err="1">
                  <a:solidFill>
                    <a:schemeClr val="bg1"/>
                  </a:solidFill>
                  <a:latin typeface="Helvetica" pitchFamily="2" charset="0"/>
                </a:rPr>
                <a:t>System.out.printf</a:t>
              </a:r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()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9D950-4EA4-CB17-5AF9-0E716D1D0C9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44CEB-5449-91C4-4D8C-947E50150B6A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2F08B-E599-8764-EE5E-B3C48CE274CF}"/>
              </a:ext>
            </a:extLst>
          </p:cNvPr>
          <p:cNvSpPr txBox="1"/>
          <p:nvPr/>
        </p:nvSpPr>
        <p:spPr>
          <a:xfrm rot="16200000">
            <a:off x="-1552306" y="2760043"/>
            <a:ext cx="55996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contenido</a:t>
            </a:r>
            <a:endParaRPr lang="en-US" sz="88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EC2C4-D534-A87E-5305-9BD92B9838D9}"/>
              </a:ext>
            </a:extLst>
          </p:cNvPr>
          <p:cNvGrpSpPr/>
          <p:nvPr/>
        </p:nvGrpSpPr>
        <p:grpSpPr>
          <a:xfrm>
            <a:off x="1955128" y="892964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41E11-2903-D4AD-BABB-046EDBE4AABD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1B5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2F7A-F286-0B30-D30E-E9A916CC839B}"/>
                </a:ext>
              </a:extLst>
            </p:cNvPr>
            <p:cNvSpPr txBox="1"/>
            <p:nvPr/>
          </p:nvSpPr>
          <p:spPr>
            <a:xfrm>
              <a:off x="1501541" y="1663444"/>
              <a:ext cx="30623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Ejecución secuencial en Java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EA1CE-79B2-915B-2C77-2F1212A1BF67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0C6426-CF18-244B-D9EC-4576E393467C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85ADAA8-2DBD-C05D-1B00-440D002FA8FA}"/>
              </a:ext>
            </a:extLst>
          </p:cNvPr>
          <p:cNvSpPr/>
          <p:nvPr/>
        </p:nvSpPr>
        <p:spPr>
          <a:xfrm>
            <a:off x="1801640" y="683513"/>
            <a:ext cx="9678154" cy="55996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B4B5B-713C-2D58-C773-D4CFF9997391}"/>
              </a:ext>
            </a:extLst>
          </p:cNvPr>
          <p:cNvGrpSpPr/>
          <p:nvPr/>
        </p:nvGrpSpPr>
        <p:grpSpPr>
          <a:xfrm>
            <a:off x="1955128" y="3561599"/>
            <a:ext cx="4629752" cy="1015663"/>
            <a:chOff x="924025" y="1526961"/>
            <a:chExt cx="4629752" cy="10156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F2FB8B-07D6-48FB-E370-38EA16365289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AFDEB-1E73-3FEA-2DFF-DBAF08C0A2B6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F77E9-2E11-217F-40EC-8E3C7703B3BB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9D5F82-C60A-5B84-5E19-A1B153065B8D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9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2BD9C9D-E42F-11C9-EBFA-D31D5CF2CCCC}"/>
              </a:ext>
            </a:extLst>
          </p:cNvPr>
          <p:cNvGrpSpPr/>
          <p:nvPr/>
        </p:nvGrpSpPr>
        <p:grpSpPr>
          <a:xfrm>
            <a:off x="867075" y="-37796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185F83-ABE7-70C4-8C1D-799EF2295E5F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EF7310-860A-B5D5-68A7-21AEFA591DB0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BD94FB-B9D4-C850-5AD5-0D2CD01EAB9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10FC7C-A9F4-29B7-E4EC-61F2077513B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9EFC21-FF26-4391-5D72-49D1C967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38E3B-0880-9677-9EFA-0DD1D1BD1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28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A9507-CCBF-0944-F977-CEA7149A5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477000" cy="4608858"/>
          </a:xfrm>
        </p:spPr>
        <p:txBody>
          <a:bodyPr>
            <a:normAutofit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latin typeface="+mj-lt"/>
              </a:rPr>
              <a:t>1. Sea </a:t>
            </a:r>
            <a:r>
              <a:rPr lang="es-ES" sz="2400" dirty="0" err="1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</a:t>
            </a:r>
            <a:r>
              <a:rPr lang="es-E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s-E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s-ES" sz="2400" dirty="0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1250.45f</a:t>
            </a:r>
            <a:r>
              <a:rPr lang="es-E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s-ES" dirty="0">
                <a:latin typeface="+mj-lt"/>
              </a:rPr>
            </a:br>
            <a:endParaRPr lang="es-ES" dirty="0">
              <a:latin typeface="+mj-lt"/>
            </a:endParaRPr>
          </a:p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latin typeface="+mj-lt"/>
              </a:rPr>
              <a:t>Son conversiones inválidas: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lang="en-US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lang="en-US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byte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lang="en-US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long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1022350" lvl="1" indent="-514350">
              <a:lnSpc>
                <a:spcPct val="120000"/>
              </a:lnSpc>
              <a:buFont typeface="+mj-lt"/>
              <a:buAutoNum type="alphaUcPeriod"/>
            </a:pPr>
            <a:r>
              <a:rPr lang="en-US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</a:t>
            </a:r>
            <a:r>
              <a:rPr lang="en-US" dirty="0">
                <a:solidFill>
                  <a:srgbClr val="CC00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10.0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97E72-9FD4-EDDD-E885-D0E409997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7" r="48010"/>
          <a:stretch/>
        </p:blipFill>
        <p:spPr>
          <a:xfrm>
            <a:off x="7574623" y="-5462"/>
            <a:ext cx="4629751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B3DF3-FF4E-FF0C-D00F-EB55CB0A1F6F}"/>
              </a:ext>
            </a:extLst>
          </p:cNvPr>
          <p:cNvSpPr txBox="1"/>
          <p:nvPr/>
        </p:nvSpPr>
        <p:spPr>
          <a:xfrm>
            <a:off x="133196" y="6520806"/>
            <a:ext cx="87663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https://img.freepik.com/premium-photo/background-texture-printed-question-marks_124595-213.jpg?w=2000</a:t>
            </a:r>
          </a:p>
        </p:txBody>
      </p:sp>
    </p:spTree>
    <p:extLst>
      <p:ext uri="{BB962C8B-B14F-4D97-AF65-F5344CB8AC3E}">
        <p14:creationId xmlns:p14="http://schemas.microsoft.com/office/powerpoint/2010/main" val="24988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2BD9C9D-E42F-11C9-EBFA-D31D5CF2CCCC}"/>
              </a:ext>
            </a:extLst>
          </p:cNvPr>
          <p:cNvGrpSpPr/>
          <p:nvPr/>
        </p:nvGrpSpPr>
        <p:grpSpPr>
          <a:xfrm>
            <a:off x="867075" y="-37796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185F83-ABE7-70C4-8C1D-799EF2295E5F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EF7310-860A-B5D5-68A7-21AEFA591DB0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BD94FB-B9D4-C850-5AD5-0D2CD01EAB9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10FC7C-A9F4-29B7-E4EC-61F2077513B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9EFC21-FF26-4391-5D72-49D1C967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38E3B-0880-9677-9EFA-0DD1D1BD1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29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A9507-CCBF-0944-F977-CEA7149A5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35273"/>
            <a:ext cx="6477000" cy="4819848"/>
          </a:xfrm>
        </p:spPr>
        <p:txBody>
          <a:bodyPr>
            <a:normAutofit fontScale="92500" lnSpcReduction="1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latin typeface="+mj-lt"/>
              </a:rPr>
              <a:t>2. ¿Qué resultado se obtiene luego de la ejecución del siguiente código?</a:t>
            </a:r>
          </a:p>
          <a:p>
            <a:pPr marL="50800" indent="0">
              <a:lnSpc>
                <a:spcPct val="120000"/>
              </a:lnSpc>
              <a:buNone/>
            </a:pPr>
            <a:endParaRPr lang="es-ES" dirty="0">
              <a:latin typeface="+mj-lt"/>
            </a:endParaRPr>
          </a:p>
          <a:p>
            <a:pPr marL="50800" indent="0">
              <a:lnSpc>
                <a:spcPct val="120000"/>
              </a:lnSpc>
              <a:buNone/>
            </a:pPr>
            <a:endParaRPr lang="es-ES" dirty="0">
              <a:latin typeface="+mj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50800" indent="0">
              <a:lnSpc>
                <a:spcPct val="120000"/>
              </a:lnSpc>
              <a:buNone/>
            </a:pPr>
            <a:endParaRPr lang="es-ES" dirty="0">
              <a:latin typeface="+mj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50800" indent="0">
              <a:lnSpc>
                <a:spcPct val="120000"/>
              </a:lnSpc>
              <a:buNone/>
            </a:pPr>
            <a:endParaRPr lang="es-ES" dirty="0">
              <a:latin typeface="+mj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508000" lvl="1" indent="0">
              <a:lnSpc>
                <a:spcPct val="120000"/>
              </a:lnSpc>
              <a:buNone/>
            </a:pPr>
            <a:r>
              <a:rPr lang="es-ES" dirty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A. ¿Tiene descuento? False</a:t>
            </a:r>
          </a:p>
          <a:p>
            <a:pPr marL="508000" lvl="1" indent="0">
              <a:lnSpc>
                <a:spcPct val="120000"/>
              </a:lnSpc>
              <a:buNone/>
            </a:pPr>
            <a:r>
              <a:rPr lang="es-ES" dirty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B. ¿Tiene descuento? True</a:t>
            </a:r>
          </a:p>
          <a:p>
            <a:pPr marL="508000" lvl="1" indent="0">
              <a:lnSpc>
                <a:spcPct val="120000"/>
              </a:lnSpc>
              <a:buNone/>
            </a:pPr>
            <a:r>
              <a:rPr lang="es-ES" dirty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C. Ninguno, uso incorrecto de </a:t>
            </a:r>
            <a:r>
              <a:rPr lang="es-ES" dirty="0" err="1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printf</a:t>
            </a:r>
            <a:r>
              <a:rPr lang="es-ES" dirty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pPr marL="50800" indent="0">
              <a:lnSpc>
                <a:spcPct val="120000"/>
              </a:lnSpc>
              <a:buNone/>
            </a:pP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97E72-9FD4-EDDD-E885-D0E409997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7" r="48010"/>
          <a:stretch/>
        </p:blipFill>
        <p:spPr>
          <a:xfrm>
            <a:off x="7574623" y="-5462"/>
            <a:ext cx="4629751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B3DF3-FF4E-FF0C-D00F-EB55CB0A1F6F}"/>
              </a:ext>
            </a:extLst>
          </p:cNvPr>
          <p:cNvSpPr txBox="1"/>
          <p:nvPr/>
        </p:nvSpPr>
        <p:spPr>
          <a:xfrm>
            <a:off x="133196" y="6520806"/>
            <a:ext cx="87663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https://img.freepik.com/premium-photo/background-texture-printed-question-marks_124595-213.jpg?w=2000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2040CA0-DC66-BA7E-95F4-775E76FBF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325" y="2897782"/>
            <a:ext cx="8229003" cy="1851005"/>
          </a:xfrm>
          <a:prstGeom prst="roundRect">
            <a:avLst>
              <a:gd name="adj" fmla="val 3903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double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precioProducto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120.0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añosComoCliente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tieneDescuento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tieneDescuento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precioProducto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100.0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&amp;&amp;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precioProducto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&lt;=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200.0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||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añosComoCliente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"¿Tiene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descuento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? %b"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tieneDescuento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3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052D14D-003D-E122-16E3-33BF8FEDC1A9}"/>
              </a:ext>
            </a:extLst>
          </p:cNvPr>
          <p:cNvSpPr/>
          <p:nvPr/>
        </p:nvSpPr>
        <p:spPr>
          <a:xfrm>
            <a:off x="1059255" y="1892777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Clase Scanner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8A2A773-7820-CE10-A368-B026EBDD0965}"/>
              </a:ext>
            </a:extLst>
          </p:cNvPr>
          <p:cNvSpPr/>
          <p:nvPr/>
        </p:nvSpPr>
        <p:spPr>
          <a:xfrm>
            <a:off x="1800000" y="2733073"/>
            <a:ext cx="5884752" cy="612690"/>
          </a:xfrm>
          <a:prstGeom prst="chevron">
            <a:avLst>
              <a:gd name="adj" fmla="val 31197"/>
            </a:avLst>
          </a:prstGeom>
          <a:solidFill>
            <a:srgbClr val="1B5E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 err="1">
                <a:solidFill>
                  <a:schemeClr val="bg1"/>
                </a:solidFill>
              </a:rPr>
              <a:t>println</a:t>
            </a:r>
            <a:r>
              <a:rPr lang="es-ES" sz="1800" dirty="0">
                <a:solidFill>
                  <a:schemeClr val="bg1"/>
                </a:solidFill>
              </a:rPr>
              <a:t>()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7BB09D0-D98F-3A4B-B26B-C388674E9FFF}"/>
              </a:ext>
            </a:extLst>
          </p:cNvPr>
          <p:cNvSpPr/>
          <p:nvPr/>
        </p:nvSpPr>
        <p:spPr>
          <a:xfrm>
            <a:off x="1059255" y="3573369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Identificadores. Reglas.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FF87899-D014-21A1-0547-CF54F141B6B8}"/>
              </a:ext>
            </a:extLst>
          </p:cNvPr>
          <p:cNvSpPr/>
          <p:nvPr/>
        </p:nvSpPr>
        <p:spPr>
          <a:xfrm>
            <a:off x="1059255" y="4413665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Variable y Constante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C31A85-ADEF-141F-D9D1-23803073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80" y="977774"/>
            <a:ext cx="5154433" cy="5880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993BA52-C53D-4D6F-F1C6-BC129A68EAB9}"/>
              </a:ext>
            </a:extLst>
          </p:cNvPr>
          <p:cNvSpPr txBox="1"/>
          <p:nvPr/>
        </p:nvSpPr>
        <p:spPr>
          <a:xfrm>
            <a:off x="101859" y="635635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https://www.pngall.com/wp-content/uploads/4/Thinking-Man-Transparent.png</a:t>
            </a:r>
          </a:p>
        </p:txBody>
      </p:sp>
    </p:spTree>
    <p:extLst>
      <p:ext uri="{BB962C8B-B14F-4D97-AF65-F5344CB8AC3E}">
        <p14:creationId xmlns:p14="http://schemas.microsoft.com/office/powerpoint/2010/main" val="33612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2BD9C9D-E42F-11C9-EBFA-D31D5CF2CCCC}"/>
              </a:ext>
            </a:extLst>
          </p:cNvPr>
          <p:cNvGrpSpPr/>
          <p:nvPr/>
        </p:nvGrpSpPr>
        <p:grpSpPr>
          <a:xfrm>
            <a:off x="867075" y="-37796"/>
            <a:ext cx="4629752" cy="1015663"/>
            <a:chOff x="924025" y="1526961"/>
            <a:chExt cx="4629752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185F83-ABE7-70C4-8C1D-799EF2295E5F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EF7310-860A-B5D5-68A7-21AEFA591DB0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BD94FB-B9D4-C850-5AD5-0D2CD01EAB9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10FC7C-A9F4-29B7-E4EC-61F2077513BB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9EFC21-FF26-4391-5D72-49D1C967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Cuestionario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38E3B-0880-9677-9EFA-0DD1D1BD1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30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A9507-CCBF-0944-F977-CEA7149A5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35273"/>
            <a:ext cx="6477000" cy="4819848"/>
          </a:xfrm>
        </p:spPr>
        <p:txBody>
          <a:bodyPr>
            <a:normAutofit fontScale="92500" lnSpcReduction="20000"/>
          </a:bodyPr>
          <a:lstStyle/>
          <a:p>
            <a:pPr marL="50800" indent="0">
              <a:lnSpc>
                <a:spcPct val="120000"/>
              </a:lnSpc>
              <a:buNone/>
            </a:pPr>
            <a:r>
              <a:rPr lang="es-ES" dirty="0">
                <a:latin typeface="+mj-lt"/>
              </a:rPr>
              <a:t>3. ¿Qué resultado se obtiene luego de la ejecución del siguiente código?</a:t>
            </a:r>
          </a:p>
          <a:p>
            <a:pPr marL="50800" indent="0">
              <a:lnSpc>
                <a:spcPct val="120000"/>
              </a:lnSpc>
              <a:buNone/>
            </a:pPr>
            <a:endParaRPr lang="es-ES" dirty="0">
              <a:latin typeface="+mj-lt"/>
            </a:endParaRPr>
          </a:p>
          <a:p>
            <a:pPr marL="50800" indent="0">
              <a:lnSpc>
                <a:spcPct val="120000"/>
              </a:lnSpc>
              <a:buNone/>
            </a:pPr>
            <a:endParaRPr lang="es-ES" dirty="0">
              <a:latin typeface="+mj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50800" indent="0">
              <a:lnSpc>
                <a:spcPct val="120000"/>
              </a:lnSpc>
              <a:buNone/>
            </a:pPr>
            <a:endParaRPr lang="es-ES" dirty="0">
              <a:latin typeface="+mj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50800" indent="0">
              <a:lnSpc>
                <a:spcPct val="120000"/>
              </a:lnSpc>
              <a:buNone/>
            </a:pPr>
            <a:endParaRPr lang="es-ES" dirty="0">
              <a:latin typeface="+mj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508000" lvl="1" indent="0">
              <a:lnSpc>
                <a:spcPct val="120000"/>
              </a:lnSpc>
              <a:buNone/>
            </a:pPr>
            <a:r>
              <a:rPr lang="es-ES" dirty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A. Resultado: 1</a:t>
            </a:r>
          </a:p>
          <a:p>
            <a:pPr marL="508000" lvl="1" indent="0">
              <a:lnSpc>
                <a:spcPct val="120000"/>
              </a:lnSpc>
              <a:buNone/>
            </a:pPr>
            <a:r>
              <a:rPr lang="es-ES" dirty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B. Resultad: 150</a:t>
            </a:r>
          </a:p>
          <a:p>
            <a:pPr marL="508000" lvl="1" indent="0">
              <a:lnSpc>
                <a:spcPct val="120000"/>
              </a:lnSpc>
              <a:buNone/>
            </a:pPr>
            <a:r>
              <a:rPr lang="es-ES" dirty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C. Resultado: 452</a:t>
            </a:r>
            <a:br>
              <a:rPr lang="es-ES" dirty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s-ES" dirty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D. Resultado: 451</a:t>
            </a:r>
          </a:p>
          <a:p>
            <a:pPr marL="50800" indent="0">
              <a:lnSpc>
                <a:spcPct val="120000"/>
              </a:lnSpc>
              <a:buNone/>
            </a:pP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97E72-9FD4-EDDD-E885-D0E409997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7" r="48010"/>
          <a:stretch/>
        </p:blipFill>
        <p:spPr>
          <a:xfrm>
            <a:off x="7574623" y="-5462"/>
            <a:ext cx="4629751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B3DF3-FF4E-FF0C-D00F-EB55CB0A1F6F}"/>
              </a:ext>
            </a:extLst>
          </p:cNvPr>
          <p:cNvSpPr txBox="1"/>
          <p:nvPr/>
        </p:nvSpPr>
        <p:spPr>
          <a:xfrm>
            <a:off x="133196" y="6520806"/>
            <a:ext cx="87663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https://img.freepik.com/premium-photo/background-texture-printed-question-marks_124595-213.jpg?w=2000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7AE08DB-9721-6CF4-7F3C-A576BC8DE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813" y="2752017"/>
            <a:ext cx="6477000" cy="1898720"/>
          </a:xfrm>
          <a:prstGeom prst="roundRect">
            <a:avLst>
              <a:gd name="adj" fmla="val 6351"/>
            </a:avLst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valor 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500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resultado = valor +=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resultado -=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resultado++;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resultado = resultado %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.printf(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"Resultado: %d"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resultado);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6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18A26-93BD-1B00-6E64-34E90228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1. Suma de dígitos.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126AD-41CD-376E-ECE4-F4BC8B6B1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31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F1097-72AD-AA27-6B5F-0B0B651BE4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368064" cy="4373562"/>
          </a:xfrm>
        </p:spPr>
        <p:txBody>
          <a:bodyPr/>
          <a:lstStyle/>
          <a:p>
            <a:r>
              <a:rPr lang="es-ES" dirty="0"/>
              <a:t>Escribir un programa en Java que solicite un número entero de tres cifras y muestre la suma de sus dígitos. Mostrar el reporte formateado como se indica. Por ejemplo, si el usuario ingresa 235, la suma de sus dígitos es 10, y deberá mostrarse el mensaje:</a:t>
            </a:r>
            <a:br>
              <a:rPr lang="es-ES" dirty="0"/>
            </a:br>
            <a:r>
              <a:rPr lang="es-ES" dirty="0"/>
              <a:t>“la suma de 2 + 3 + 5 = 10”</a:t>
            </a:r>
          </a:p>
          <a:p>
            <a:r>
              <a:rPr lang="es-ES" dirty="0"/>
              <a:t>Indicar adicionalmente si el número </a:t>
            </a:r>
            <a:br>
              <a:rPr lang="es-ES" dirty="0"/>
            </a:br>
            <a:r>
              <a:rPr lang="es-ES" dirty="0"/>
              <a:t>ingresado tuvo o no tres cifras.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2B57C7-11E2-FE98-B96A-D849BE5D5EDD}"/>
              </a:ext>
            </a:extLst>
          </p:cNvPr>
          <p:cNvGrpSpPr/>
          <p:nvPr/>
        </p:nvGrpSpPr>
        <p:grpSpPr>
          <a:xfrm>
            <a:off x="867075" y="-37796"/>
            <a:ext cx="4629752" cy="1015663"/>
            <a:chOff x="924025" y="1526961"/>
            <a:chExt cx="4629752" cy="10156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1E769E-0E09-F3F9-7E94-D116851EC5D4}"/>
                </a:ext>
              </a:extLst>
            </p:cNvPr>
            <p:cNvSpPr/>
            <p:nvPr/>
          </p:nvSpPr>
          <p:spPr>
            <a:xfrm>
              <a:off x="924025" y="1559294"/>
              <a:ext cx="4629752" cy="731520"/>
            </a:xfrm>
            <a:prstGeom prst="rect">
              <a:avLst/>
            </a:prstGeom>
            <a:solidFill>
              <a:srgbClr val="BA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B87C11-6C01-7623-A69A-A832869BCDB8}"/>
                </a:ext>
              </a:extLst>
            </p:cNvPr>
            <p:cNvSpPr txBox="1"/>
            <p:nvPr/>
          </p:nvSpPr>
          <p:spPr>
            <a:xfrm>
              <a:off x="1501541" y="1663444"/>
              <a:ext cx="25154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Helvetica" pitchFamily="2" charset="0"/>
                </a:rPr>
                <a:t>Práctica</a:t>
              </a:r>
              <a:endParaRPr lang="en-US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789D86-0A8A-632F-B5C5-AD95F30BA465}"/>
                </a:ext>
              </a:extLst>
            </p:cNvPr>
            <p:cNvSpPr txBox="1"/>
            <p:nvPr/>
          </p:nvSpPr>
          <p:spPr>
            <a:xfrm>
              <a:off x="991402" y="1526961"/>
              <a:ext cx="1020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6000" b="1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lang="en-US" sz="6000" b="1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A2DFF3-368A-C06B-25F2-9231A2429C40}"/>
                </a:ext>
              </a:extLst>
            </p:cNvPr>
            <p:cNvSpPr/>
            <p:nvPr/>
          </p:nvSpPr>
          <p:spPr>
            <a:xfrm>
              <a:off x="4812631" y="1559294"/>
              <a:ext cx="741146" cy="73152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3E70B61-4131-7CD8-CB65-AFC87A39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711" y="3955223"/>
            <a:ext cx="2628089" cy="2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BB5845-9A47-FEDC-A85E-2D014CA2F3DA}"/>
              </a:ext>
            </a:extLst>
          </p:cNvPr>
          <p:cNvSpPr/>
          <p:nvPr/>
        </p:nvSpPr>
        <p:spPr>
          <a:xfrm>
            <a:off x="0" y="6356350"/>
            <a:ext cx="7320380" cy="501650"/>
          </a:xfrm>
          <a:prstGeom prst="rect">
            <a:avLst/>
          </a:prstGeom>
          <a:solidFill>
            <a:srgbClr val="E5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3D496-97CF-4B26-B9D0-D3967604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de la sesión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D7EB-E94C-4379-ADE6-A12EB7C4C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788285" cy="4373562"/>
          </a:xfrm>
        </p:spPr>
        <p:txBody>
          <a:bodyPr>
            <a:normAutofit/>
          </a:bodyPr>
          <a:lstStyle/>
          <a:p>
            <a:r>
              <a:rPr lang="es-ES" dirty="0"/>
              <a:t>¿En qué consiste la programación secuencial?</a:t>
            </a:r>
          </a:p>
          <a:p>
            <a:r>
              <a:rPr lang="es-ES" dirty="0"/>
              <a:t>¿Qué es un </a:t>
            </a:r>
            <a:r>
              <a:rPr lang="es-ES" b="1" i="1" dirty="0" err="1"/>
              <a:t>cast</a:t>
            </a:r>
            <a:r>
              <a:rPr lang="es-ES" dirty="0"/>
              <a:t> de tipos?</a:t>
            </a:r>
          </a:p>
          <a:p>
            <a:r>
              <a:rPr lang="es-ES" dirty="0"/>
              <a:t>Mencionar y describir operadores aritméticos, lógicos y relacionales.</a:t>
            </a:r>
          </a:p>
          <a:p>
            <a:r>
              <a:rPr lang="es-ES" dirty="0"/>
              <a:t>¿Para qué usamos </a:t>
            </a:r>
            <a:r>
              <a:rPr lang="es-ES" b="1" dirty="0" err="1"/>
              <a:t>printf</a:t>
            </a:r>
            <a:r>
              <a:rPr lang="es-ES" dirty="0"/>
              <a:t>()?</a:t>
            </a:r>
          </a:p>
          <a:p>
            <a:r>
              <a:rPr lang="es-ES" dirty="0"/>
              <a:t>Similitudes y diferencias entre </a:t>
            </a:r>
            <a:r>
              <a:rPr lang="es-ES" b="1" dirty="0" err="1"/>
              <a:t>println</a:t>
            </a:r>
            <a:r>
              <a:rPr lang="es-ES" dirty="0"/>
              <a:t>() y </a:t>
            </a:r>
            <a:r>
              <a:rPr lang="es-ES" b="1" dirty="0" err="1"/>
              <a:t>printf</a:t>
            </a:r>
            <a:r>
              <a:rPr lang="es-ES" dirty="0"/>
              <a:t>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14D7F-9F45-47C5-88DE-53E493F19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6163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32</a:t>
            </a:fld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220F-3C2B-B243-4B55-66FDD2674876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https://dpemfoco.com.br/wp-content/uploads/2019/08/Departamento-de-Pessoal-em-Foco-Checklist-Check-list-Checklists.png</a:t>
            </a:r>
          </a:p>
        </p:txBody>
      </p:sp>
      <p:pic>
        <p:nvPicPr>
          <p:cNvPr id="4098" name="Picture 2" descr="Departamento de Pessoal em Foco - Checklist, Check list, Checklists |  Departamento de Pessoal em Foco">
            <a:extLst>
              <a:ext uri="{FF2B5EF4-FFF2-40B4-BE49-F238E27FC236}">
                <a16:creationId xmlns:a16="http://schemas.microsoft.com/office/drawing/2014/main" id="{F8CB8AA5-99DD-1396-1A63-37571903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380" y="2484438"/>
            <a:ext cx="4871619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AE1-A89A-796E-F861-8B102D4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596FB-30E1-8EAC-F179-F56EE7A8D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33</a:t>
            </a:fld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BD92-8F52-2949-7992-63F50DB2A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8370455" cy="4373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Tanenbaum &amp; Van </a:t>
            </a:r>
            <a:r>
              <a:rPr lang="es-ES" dirty="0" err="1"/>
              <a:t>Steen</a:t>
            </a:r>
            <a:r>
              <a:rPr lang="es-ES" dirty="0"/>
              <a:t> (2008).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Algoritmos y Estructuras de Datos - Principios y Paradigmas, 2da Edición</a:t>
            </a:r>
            <a:r>
              <a:rPr lang="es-ES" dirty="0"/>
              <a:t>. Pearson </a:t>
            </a:r>
            <a:r>
              <a:rPr lang="es-ES" dirty="0" err="1"/>
              <a:t>Education</a:t>
            </a:r>
            <a:r>
              <a:rPr lang="es-ES" dirty="0"/>
              <a:t>​.</a:t>
            </a:r>
          </a:p>
          <a:p>
            <a:pPr>
              <a:lnSpc>
                <a:spcPct val="120000"/>
              </a:lnSpc>
            </a:pPr>
            <a:r>
              <a:rPr lang="en-US" dirty="0"/>
              <a:t>Khalid A. Mughal &amp; Rolf W. Rasmussen (2017).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Programmer’s guide to Java SE 8 Oracle Certified Associate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A 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Beginner’s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Guide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Eighth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</a:p>
          <a:p>
            <a:pPr>
              <a:lnSpc>
                <a:spcPct val="120000"/>
              </a:lnSpc>
            </a:pPr>
            <a:r>
              <a:rPr lang="es-ES" dirty="0" err="1"/>
              <a:t>Schildt</a:t>
            </a:r>
            <a:r>
              <a:rPr lang="es-ES" dirty="0"/>
              <a:t>, Herbert (2019). 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Complete Reference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Eleventh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Edition</a:t>
            </a:r>
            <a:r>
              <a:rPr lang="es-ES" dirty="0"/>
              <a:t>. Oracle </a:t>
            </a:r>
            <a:r>
              <a:rPr lang="es-ES" dirty="0" err="1"/>
              <a:t>Press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1AEC-CD51-7E5F-26CB-5CDC143B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18"/>
          <a:stretch/>
        </p:blipFill>
        <p:spPr>
          <a:xfrm>
            <a:off x="9208655" y="1057997"/>
            <a:ext cx="2983345" cy="516860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CE11-3AE4-2A5E-0825-C0E9DFAB006E}"/>
              </a:ext>
            </a:extLst>
          </p:cNvPr>
          <p:cNvSpPr txBox="1"/>
          <p:nvPr/>
        </p:nvSpPr>
        <p:spPr>
          <a:xfrm>
            <a:off x="101605" y="6421002"/>
            <a:ext cx="973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https://pngimg.com/d/book_PNG51088.png</a:t>
            </a:r>
          </a:p>
        </p:txBody>
      </p:sp>
    </p:spTree>
    <p:extLst>
      <p:ext uri="{BB962C8B-B14F-4D97-AF65-F5344CB8AC3E}">
        <p14:creationId xmlns:p14="http://schemas.microsoft.com/office/powerpoint/2010/main" val="3598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4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052D14D-003D-E122-16E3-33BF8FEDC1A9}"/>
              </a:ext>
            </a:extLst>
          </p:cNvPr>
          <p:cNvSpPr/>
          <p:nvPr/>
        </p:nvSpPr>
        <p:spPr>
          <a:xfrm>
            <a:off x="1059255" y="1892777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Clase Scanner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8A2A773-7820-CE10-A368-B026EBDD0965}"/>
              </a:ext>
            </a:extLst>
          </p:cNvPr>
          <p:cNvSpPr/>
          <p:nvPr/>
        </p:nvSpPr>
        <p:spPr>
          <a:xfrm>
            <a:off x="1059255" y="2733073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 err="1">
                <a:solidFill>
                  <a:schemeClr val="bg1"/>
                </a:solidFill>
              </a:rPr>
              <a:t>println</a:t>
            </a:r>
            <a:r>
              <a:rPr lang="es-ES" sz="1800" dirty="0">
                <a:solidFill>
                  <a:schemeClr val="bg1"/>
                </a:solidFill>
              </a:rPr>
              <a:t>()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FF87899-D014-21A1-0547-CF54F141B6B8}"/>
              </a:ext>
            </a:extLst>
          </p:cNvPr>
          <p:cNvSpPr/>
          <p:nvPr/>
        </p:nvSpPr>
        <p:spPr>
          <a:xfrm>
            <a:off x="1059255" y="4413665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Variable y Constante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C31A85-ADEF-141F-D9D1-23803073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80" y="977774"/>
            <a:ext cx="5154433" cy="5880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993BA52-C53D-4D6F-F1C6-BC129A68EAB9}"/>
              </a:ext>
            </a:extLst>
          </p:cNvPr>
          <p:cNvSpPr txBox="1"/>
          <p:nvPr/>
        </p:nvSpPr>
        <p:spPr>
          <a:xfrm>
            <a:off x="101859" y="635635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https://www.pngall.com/wp-content/uploads/4/Thinking-Man-Transparent.png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7BB09D0-D98F-3A4B-B26B-C388674E9FFF}"/>
              </a:ext>
            </a:extLst>
          </p:cNvPr>
          <p:cNvSpPr/>
          <p:nvPr/>
        </p:nvSpPr>
        <p:spPr>
          <a:xfrm>
            <a:off x="1800000" y="3573369"/>
            <a:ext cx="5884752" cy="612690"/>
          </a:xfrm>
          <a:prstGeom prst="chevron">
            <a:avLst>
              <a:gd name="adj" fmla="val 31197"/>
            </a:avLst>
          </a:prstGeom>
          <a:solidFill>
            <a:srgbClr val="1B5E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Identificadores. Reglas.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2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4FC0-94CB-C0F6-8A83-2E9D719A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de la clase anterior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ACFEC-C1D6-EF0F-1C00-676A5733C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052D14D-003D-E122-16E3-33BF8FEDC1A9}"/>
              </a:ext>
            </a:extLst>
          </p:cNvPr>
          <p:cNvSpPr/>
          <p:nvPr/>
        </p:nvSpPr>
        <p:spPr>
          <a:xfrm>
            <a:off x="1059255" y="1892777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Clase Scanner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8A2A773-7820-CE10-A368-B026EBDD0965}"/>
              </a:ext>
            </a:extLst>
          </p:cNvPr>
          <p:cNvSpPr/>
          <p:nvPr/>
        </p:nvSpPr>
        <p:spPr>
          <a:xfrm>
            <a:off x="1059255" y="2733073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 err="1">
                <a:solidFill>
                  <a:schemeClr val="bg1"/>
                </a:solidFill>
              </a:rPr>
              <a:t>println</a:t>
            </a:r>
            <a:r>
              <a:rPr lang="es-ES" sz="1800" dirty="0">
                <a:solidFill>
                  <a:schemeClr val="bg1"/>
                </a:solidFill>
              </a:rPr>
              <a:t>()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7BB09D0-D98F-3A4B-B26B-C388674E9FFF}"/>
              </a:ext>
            </a:extLst>
          </p:cNvPr>
          <p:cNvSpPr/>
          <p:nvPr/>
        </p:nvSpPr>
        <p:spPr>
          <a:xfrm>
            <a:off x="1059255" y="3573369"/>
            <a:ext cx="5884752" cy="612690"/>
          </a:xfrm>
          <a:prstGeom prst="chevron">
            <a:avLst>
              <a:gd name="adj" fmla="val 3119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Identificadores. Reglas.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C31A85-ADEF-141F-D9D1-23803073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80" y="977774"/>
            <a:ext cx="5154433" cy="5880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993BA52-C53D-4D6F-F1C6-BC129A68EAB9}"/>
              </a:ext>
            </a:extLst>
          </p:cNvPr>
          <p:cNvSpPr txBox="1"/>
          <p:nvPr/>
        </p:nvSpPr>
        <p:spPr>
          <a:xfrm>
            <a:off x="101859" y="635635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https://www.pngall.com/wp-content/uploads/4/Thinking-Man-Transparent.png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FF87899-D014-21A1-0547-CF54F141B6B8}"/>
              </a:ext>
            </a:extLst>
          </p:cNvPr>
          <p:cNvSpPr/>
          <p:nvPr/>
        </p:nvSpPr>
        <p:spPr>
          <a:xfrm>
            <a:off x="1800000" y="4413665"/>
            <a:ext cx="5884752" cy="612690"/>
          </a:xfrm>
          <a:prstGeom prst="chevron">
            <a:avLst>
              <a:gd name="adj" fmla="val 31197"/>
            </a:avLst>
          </a:prstGeom>
          <a:solidFill>
            <a:srgbClr val="1B5E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Variable y Constante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93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54F9E4-73EC-5803-C251-20C8EB58177E}"/>
              </a:ext>
            </a:extLst>
          </p:cNvPr>
          <p:cNvSpPr/>
          <p:nvPr/>
        </p:nvSpPr>
        <p:spPr>
          <a:xfrm>
            <a:off x="-9053" y="-13580"/>
            <a:ext cx="12201053" cy="6871580"/>
          </a:xfrm>
          <a:custGeom>
            <a:avLst/>
            <a:gdLst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76087"/>
              <a:gd name="connsiteY0" fmla="*/ 5395865 h 6871580"/>
              <a:gd name="connsiteX1" fmla="*/ 0 w 12376087"/>
              <a:gd name="connsiteY1" fmla="*/ 6871580 h 6871580"/>
              <a:gd name="connsiteX2" fmla="*/ 9578566 w 12376087"/>
              <a:gd name="connsiteY2" fmla="*/ 6871580 h 6871580"/>
              <a:gd name="connsiteX3" fmla="*/ 12376087 w 12376087"/>
              <a:gd name="connsiteY3" fmla="*/ 2236205 h 6871580"/>
              <a:gd name="connsiteX4" fmla="*/ 12376087 w 12376087"/>
              <a:gd name="connsiteY4" fmla="*/ 0 h 6871580"/>
              <a:gd name="connsiteX5" fmla="*/ 8256760 w 12376087"/>
              <a:gd name="connsiteY5" fmla="*/ 0 h 6871580"/>
              <a:gd name="connsiteX6" fmla="*/ 0 w 12376087"/>
              <a:gd name="connsiteY6" fmla="*/ 539586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  <a:gd name="connsiteX0" fmla="*/ 0 w 12385277"/>
              <a:gd name="connsiteY0" fmla="*/ 3802455 h 6871580"/>
              <a:gd name="connsiteX1" fmla="*/ 9190 w 12385277"/>
              <a:gd name="connsiteY1" fmla="*/ 6871580 h 6871580"/>
              <a:gd name="connsiteX2" fmla="*/ 9587756 w 12385277"/>
              <a:gd name="connsiteY2" fmla="*/ 6871580 h 6871580"/>
              <a:gd name="connsiteX3" fmla="*/ 12385277 w 12385277"/>
              <a:gd name="connsiteY3" fmla="*/ 2236205 h 6871580"/>
              <a:gd name="connsiteX4" fmla="*/ 12385277 w 12385277"/>
              <a:gd name="connsiteY4" fmla="*/ 0 h 6871580"/>
              <a:gd name="connsiteX5" fmla="*/ 8265950 w 12385277"/>
              <a:gd name="connsiteY5" fmla="*/ 0 h 6871580"/>
              <a:gd name="connsiteX6" fmla="*/ 0 w 12385277"/>
              <a:gd name="connsiteY6" fmla="*/ 3802455 h 687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5277" h="6871580">
                <a:moveTo>
                  <a:pt x="0" y="3802455"/>
                </a:moveTo>
                <a:cubicBezTo>
                  <a:pt x="3063" y="4825497"/>
                  <a:pt x="6127" y="5848538"/>
                  <a:pt x="9190" y="6871580"/>
                </a:cubicBezTo>
                <a:lnTo>
                  <a:pt x="9587756" y="6871580"/>
                </a:lnTo>
                <a:cubicBezTo>
                  <a:pt x="10869490" y="5444149"/>
                  <a:pt x="11976608" y="4197789"/>
                  <a:pt x="12385277" y="2236205"/>
                </a:cubicBezTo>
                <a:lnTo>
                  <a:pt x="12385277" y="0"/>
                </a:lnTo>
                <a:lnTo>
                  <a:pt x="8265950" y="0"/>
                </a:lnTo>
                <a:cubicBezTo>
                  <a:pt x="8656733" y="4324539"/>
                  <a:pt x="2283555" y="4855675"/>
                  <a:pt x="0" y="3802455"/>
                </a:cubicBez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600F7-1DA8-4B6F-94D5-F0D0A43E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398"/>
            <a:ext cx="9144000" cy="2858703"/>
          </a:xfrm>
        </p:spPr>
        <p:txBody>
          <a:bodyPr>
            <a:normAutofit/>
          </a:bodyPr>
          <a:lstStyle/>
          <a:p>
            <a:r>
              <a:rPr lang="es-ES" dirty="0"/>
              <a:t>Estructuras Secuenciales </a:t>
            </a:r>
            <a:br>
              <a:rPr lang="es-ES" dirty="0"/>
            </a:br>
            <a:r>
              <a:rPr lang="es-ES" dirty="0"/>
              <a:t>(I)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F98275-87D9-43C9-83FC-5A90372C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4109"/>
            <a:ext cx="9144000" cy="856649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chemeClr val="bg1">
                    <a:lumMod val="65000"/>
                  </a:schemeClr>
                </a:solidFill>
              </a:rPr>
              <a:t>Semana 02 – Sesión 03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7C684-06B1-44CA-9235-D863CE03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Conocimientos previos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97547-6358-4D01-A970-DA2F4BB592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10515600" cy="4373562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s-ES" dirty="0"/>
              <a:t>Observa las imágenes y determina el orden en que deben ocurrir las acciones mostradas.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DF39-413F-41FB-80F6-1CF57DEA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7</a:t>
            </a:fld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65284-CB9C-8107-CA19-17B069D6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31" y="3326123"/>
            <a:ext cx="2590641" cy="2598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9015A-3BCA-7346-6BBF-FDE8AA27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673" y="3321992"/>
            <a:ext cx="2607167" cy="2607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E98F9-AA82-E35A-80A8-881C691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31" y="3332321"/>
            <a:ext cx="2611299" cy="2586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0B2F8-7DB2-CA77-0AE0-07A027BAE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939" y="3336453"/>
            <a:ext cx="2607167" cy="2578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FA87F0A-4D26-55CF-BC48-0909EE921298}"/>
              </a:ext>
            </a:extLst>
          </p:cNvPr>
          <p:cNvSpPr/>
          <p:nvPr/>
        </p:nvSpPr>
        <p:spPr>
          <a:xfrm>
            <a:off x="838200" y="3446835"/>
            <a:ext cx="515566" cy="515566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286BD2-3772-697F-7DF2-8EE881C09A94}"/>
              </a:ext>
            </a:extLst>
          </p:cNvPr>
          <p:cNvSpPr/>
          <p:nvPr/>
        </p:nvSpPr>
        <p:spPr>
          <a:xfrm>
            <a:off x="3630039" y="3446835"/>
            <a:ext cx="515566" cy="515566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B28D11-E5F2-9AE3-A40E-D439856DB7C9}"/>
              </a:ext>
            </a:extLst>
          </p:cNvPr>
          <p:cNvSpPr/>
          <p:nvPr/>
        </p:nvSpPr>
        <p:spPr>
          <a:xfrm>
            <a:off x="6353783" y="3446835"/>
            <a:ext cx="515566" cy="515566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A53B2A-FD46-6734-7D35-A5A24E6E4C61}"/>
              </a:ext>
            </a:extLst>
          </p:cNvPr>
          <p:cNvSpPr/>
          <p:nvPr/>
        </p:nvSpPr>
        <p:spPr>
          <a:xfrm>
            <a:off x="9071303" y="3446835"/>
            <a:ext cx="515566" cy="515566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FE37F2-2FEB-5988-A992-91280409EE06}"/>
              </a:ext>
            </a:extLst>
          </p:cNvPr>
          <p:cNvSpPr txBox="1"/>
          <p:nvPr/>
        </p:nvSpPr>
        <p:spPr>
          <a:xfrm>
            <a:off x="722931" y="6423496"/>
            <a:ext cx="90499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Imagen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obtenida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de: https://i.pinimg.com/originals/f9/20/38/f92038b7df12013f38171c6abed8dc59.jpg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B0424-13E9-17D5-303C-3898AE35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644" y="1045027"/>
            <a:ext cx="5253356" cy="525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1FBA0-0CED-4DB2-9F90-291CADA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Logro de aprendizaje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7DCA-ED6E-428D-A48F-1565A2EA9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263"/>
            <a:ext cx="6105808" cy="4373562"/>
          </a:xfrm>
        </p:spPr>
        <p:txBody>
          <a:bodyPr>
            <a:normAutofit/>
          </a:bodyPr>
          <a:lstStyle/>
          <a:p>
            <a:pPr marL="50800" indent="0">
              <a:lnSpc>
                <a:spcPct val="100000"/>
              </a:lnSpc>
              <a:buNone/>
            </a:pPr>
            <a:r>
              <a:rPr lang="es-ES" dirty="0">
                <a:solidFill>
                  <a:srgbClr val="00B050"/>
                </a:solidFill>
              </a:rPr>
              <a:t>Al finalizar la sesión, </a:t>
            </a:r>
            <a:r>
              <a:rPr lang="es-ES" dirty="0">
                <a:solidFill>
                  <a:schemeClr val="accent2"/>
                </a:solidFill>
              </a:rPr>
              <a:t>el estudiante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1"/>
                </a:solidFill>
              </a:rPr>
              <a:t>conoce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accent4"/>
                </a:solidFill>
              </a:rPr>
              <a:t>las estructuras secuenciales de programación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C00000"/>
                </a:solidFill>
              </a:rPr>
              <a:t>mediante la observación, lectura y desarrollo de actividades prácticas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rgbClr val="7030A0"/>
                </a:solidFill>
              </a:rPr>
              <a:t>para saber cómo crear, leer, convertir y presentar datos en un programa Java.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A4A-C973-4872-991F-677E20FF8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DFA50-2D5F-464F-91EF-0F1911F9CA8D}"/>
              </a:ext>
            </a:extLst>
          </p:cNvPr>
          <p:cNvSpPr txBox="1"/>
          <p:nvPr/>
        </p:nvSpPr>
        <p:spPr>
          <a:xfrm>
            <a:off x="126748" y="6376940"/>
            <a:ext cx="1058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Imagen </a:t>
            </a:r>
            <a:r>
              <a:rPr lang="en-US" sz="900" dirty="0" err="1">
                <a:solidFill>
                  <a:schemeClr val="accent3"/>
                </a:solidFill>
              </a:rPr>
              <a:t>obtenida</a:t>
            </a:r>
            <a:r>
              <a:rPr lang="en-US" sz="900" dirty="0">
                <a:solidFill>
                  <a:schemeClr val="accent3"/>
                </a:solidFill>
              </a:rPr>
              <a:t> de:</a:t>
            </a:r>
            <a:br>
              <a:rPr lang="en-US" sz="900" dirty="0">
                <a:solidFill>
                  <a:schemeClr val="accent3"/>
                </a:solidFill>
              </a:rPr>
            </a:br>
            <a:r>
              <a:rPr lang="en-US" sz="900" dirty="0">
                <a:solidFill>
                  <a:schemeClr val="accent3"/>
                </a:solidFill>
              </a:rPr>
              <a:t>https://img.freepik.com/free-vector/clever-man-student-standing-books-stack-with-flag-self-learning-personal-improvement-knowledge-obtaining-educational-achievement_335657-3461.jpg</a:t>
            </a:r>
          </a:p>
        </p:txBody>
      </p:sp>
    </p:spTree>
    <p:extLst>
      <p:ext uri="{BB962C8B-B14F-4D97-AF65-F5344CB8AC3E}">
        <p14:creationId xmlns:p14="http://schemas.microsoft.com/office/powerpoint/2010/main" val="2948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7613-AEC1-4435-8375-CCB96C0E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272"/>
            <a:ext cx="10515600" cy="785528"/>
          </a:xfrm>
        </p:spPr>
        <p:txBody>
          <a:bodyPr/>
          <a:lstStyle/>
          <a:p>
            <a:r>
              <a:rPr lang="es-ES" dirty="0"/>
              <a:t>Utilidad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C16D3-358F-4224-9D29-22D3C58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378254-1DCE-E852-BEB1-333FE86E8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86337"/>
            <a:ext cx="3869987" cy="3377494"/>
          </a:xfrm>
        </p:spPr>
        <p:txBody>
          <a:bodyPr>
            <a:normAutofit lnSpcReduction="10000"/>
          </a:bodyPr>
          <a:lstStyle/>
          <a:p>
            <a:pPr marL="50800" indent="0">
              <a:lnSpc>
                <a:spcPct val="110000"/>
              </a:lnSpc>
              <a:buNone/>
            </a:pPr>
            <a:r>
              <a:rPr lang="es-ES" dirty="0"/>
              <a:t>Discusión:</a:t>
            </a:r>
          </a:p>
          <a:p>
            <a:pPr marL="50800" indent="0">
              <a:lnSpc>
                <a:spcPct val="110000"/>
              </a:lnSpc>
              <a:buNone/>
            </a:pPr>
            <a:r>
              <a:rPr lang="es-ES" dirty="0"/>
              <a:t>En el programa mostrado ¿Será posible lograr el mismo resultado si modificamos el orden de las instrucciones?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A9BBA-17E0-A72D-51DD-816280634240}"/>
              </a:ext>
            </a:extLst>
          </p:cNvPr>
          <p:cNvSpPr txBox="1"/>
          <p:nvPr/>
        </p:nvSpPr>
        <p:spPr>
          <a:xfrm>
            <a:off x="838200" y="5101371"/>
            <a:ext cx="81301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indent="0">
              <a:buNone/>
            </a:pP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Identificar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la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importancia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en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el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orden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de las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estructuras</a:t>
            </a:r>
            <a:r>
              <a:rPr lang="en-US" sz="28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Helvetica" pitchFamily="2" charset="0"/>
              </a:rPr>
              <a:t>secuenciales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en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un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programa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Java.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DCF9CD-D251-5DAA-CF2E-52DA8B8008F4}"/>
              </a:ext>
            </a:extLst>
          </p:cNvPr>
          <p:cNvSpPr/>
          <p:nvPr/>
        </p:nvSpPr>
        <p:spPr>
          <a:xfrm>
            <a:off x="4802966" y="1702732"/>
            <a:ext cx="6696548" cy="2944703"/>
          </a:xfrm>
          <a:prstGeom prst="roundRect">
            <a:avLst>
              <a:gd name="adj" fmla="val 31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Proceso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b="1" dirty="0" err="1">
                <a:solidFill>
                  <a:srgbClr val="7030A0"/>
                </a:solidFill>
                <a:latin typeface="JetBrains Mono"/>
              </a:rPr>
              <a:t>FahrenheitACelsius</a:t>
            </a:r>
            <a:endParaRPr lang="en-US" b="1" dirty="0">
              <a:solidFill>
                <a:srgbClr val="7030A0"/>
              </a:solidFill>
              <a:ea typeface="+mn-lt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Definir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gradosFahrenheit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b="1" dirty="0">
                <a:solidFill>
                  <a:srgbClr val="0070C0"/>
                </a:solidFill>
                <a:latin typeface="JetBrains Mono"/>
              </a:rPr>
              <a:t>Como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Entero</a:t>
            </a:r>
            <a:endParaRPr lang="en-US" b="1" dirty="0">
              <a:solidFill>
                <a:srgbClr val="0070C0"/>
              </a:solidFill>
              <a:ea typeface="+mn-lt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Definir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gradosCelsius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b="1" dirty="0">
                <a:solidFill>
                  <a:srgbClr val="0070C0"/>
                </a:solidFill>
                <a:latin typeface="JetBrains Mono"/>
              </a:rPr>
              <a:t>Como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JetBrains Mono"/>
              </a:rPr>
              <a:t>Real</a:t>
            </a:r>
            <a:endParaRPr lang="en-US" b="1" dirty="0">
              <a:solidFill>
                <a:srgbClr val="0070C0"/>
              </a:solidFill>
              <a:ea typeface="+mn-lt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Escribir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Ingrese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temperatura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en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grados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Fahrenheit:"</a:t>
            </a:r>
            <a:endParaRPr lang="en-US" dirty="0">
              <a:solidFill>
                <a:srgbClr val="00B050"/>
              </a:solidFill>
              <a:ea typeface="+mn-lt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JetBrains Mono"/>
              </a:rPr>
              <a:t>Leer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gradosFahrenheit</a:t>
            </a:r>
            <a:endParaRPr lang="en-US" dirty="0">
              <a:solidFill>
                <a:srgbClr val="7F7F7F"/>
              </a:solidFill>
              <a:ea typeface="+mn-lt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gradosCelsius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=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(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gradosFahrenheit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-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C00000"/>
                </a:solidFill>
                <a:latin typeface="JetBrains Mono"/>
              </a:rPr>
              <a:t>32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) 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*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C00000"/>
                </a:solidFill>
                <a:latin typeface="JetBrains Mono"/>
              </a:rPr>
              <a:t>5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/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 </a:t>
            </a:r>
            <a:r>
              <a:rPr lang="en-US" dirty="0">
                <a:solidFill>
                  <a:srgbClr val="C00000"/>
                </a:solidFill>
                <a:latin typeface="JetBrains Mono"/>
              </a:rPr>
              <a:t>9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JetBrains Mono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Escribir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Temperatura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grados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JetBrains Mono"/>
              </a:rPr>
              <a:t>Celcius</a:t>
            </a:r>
            <a:r>
              <a:rPr lang="en-US" dirty="0">
                <a:solidFill>
                  <a:srgbClr val="00B050"/>
                </a:solidFill>
                <a:latin typeface="JetBrains Mono"/>
              </a:rPr>
              <a:t>: "</a:t>
            </a:r>
            <a:r>
              <a:rPr lang="en-US" dirty="0">
                <a:solidFill>
                  <a:srgbClr val="FF00FF"/>
                </a:solidFill>
                <a:latin typeface="JetBrains Mono"/>
              </a:rPr>
              <a:t>,</a:t>
            </a:r>
            <a:r>
              <a:rPr lang="en-US" dirty="0">
                <a:solidFill>
                  <a:srgbClr val="7F7F7F"/>
                </a:solidFill>
                <a:latin typeface="JetBrains Mono"/>
              </a:rPr>
              <a:t> </a:t>
            </a:r>
            <a:r>
              <a:rPr lang="en-US" dirty="0" err="1">
                <a:solidFill>
                  <a:srgbClr val="7F7F7F"/>
                </a:solidFill>
                <a:latin typeface="JetBrains Mono"/>
              </a:rPr>
              <a:t>gradosCelsius</a:t>
            </a:r>
            <a:endParaRPr lang="en-US" dirty="0">
              <a:solidFill>
                <a:srgbClr val="7F7F7F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070C0"/>
                </a:solidFill>
                <a:latin typeface="JetBrains Mono"/>
              </a:rPr>
              <a:t>FinProceso</a:t>
            </a:r>
            <a:endParaRPr lang="en-US" b="1" dirty="0" err="1">
              <a:solidFill>
                <a:srgbClr val="0070C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24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TemaUT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7223</TotalTime>
  <Words>2630</Words>
  <Application>Microsoft Office PowerPoint</Application>
  <PresentationFormat>Widescreen</PresentationFormat>
  <Paragraphs>436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JetBrains Mono</vt:lpstr>
      <vt:lpstr>Helvetica</vt:lpstr>
      <vt:lpstr>Arial</vt:lpstr>
      <vt:lpstr>TemaUTP</vt:lpstr>
      <vt:lpstr>Taller de Programación</vt:lpstr>
      <vt:lpstr>Dudas de la clase anterior</vt:lpstr>
      <vt:lpstr>Dudas de la clase anterior</vt:lpstr>
      <vt:lpstr>Dudas de la clase anterior</vt:lpstr>
      <vt:lpstr>Dudas de la clase anterior</vt:lpstr>
      <vt:lpstr>Estructuras Secuenciales  (I)</vt:lpstr>
      <vt:lpstr>Conocimientos previos</vt:lpstr>
      <vt:lpstr>Logro de aprendizaje</vt:lpstr>
      <vt:lpstr>Utilidad</vt:lpstr>
      <vt:lpstr>PowerPoint Presentation</vt:lpstr>
      <vt:lpstr>PowerPoint Presentation</vt:lpstr>
      <vt:lpstr>Ejecución secuencial</vt:lpstr>
      <vt:lpstr>Ejecución secuencial</vt:lpstr>
      <vt:lpstr>PowerPoint Presentation</vt:lpstr>
      <vt:lpstr>Operadores aritméticos</vt:lpstr>
      <vt:lpstr>¿Cómo funciona la conversión de tipos?</vt:lpstr>
      <vt:lpstr>Conversión de tipos. Ejemplos.</vt:lpstr>
      <vt:lpstr>Operadores lógicos</vt:lpstr>
      <vt:lpstr>Operadores lógicos. Tablas de Verdad.</vt:lpstr>
      <vt:lpstr>Operadores lógicos. Ejemplos.</vt:lpstr>
      <vt:lpstr>Operadores relacionales</vt:lpstr>
      <vt:lpstr>Checks en Java</vt:lpstr>
      <vt:lpstr>PowerPoint Presentation</vt:lpstr>
      <vt:lpstr>Salida con formato</vt:lpstr>
      <vt:lpstr>System.out.printf()</vt:lpstr>
      <vt:lpstr>System.out.printf()</vt:lpstr>
      <vt:lpstr>PowerPoint Presentation</vt:lpstr>
      <vt:lpstr>Cuestionario</vt:lpstr>
      <vt:lpstr>Cuestionario</vt:lpstr>
      <vt:lpstr>Cuestionario</vt:lpstr>
      <vt:lpstr>Ejercicio 1. Suma de dígitos.</vt:lpstr>
      <vt:lpstr>Resumen de la sesión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 - Taller Programación - Semana 02 - Sesión 03</dc:title>
  <dc:creator>jorgerodcas@hotmail.com</dc:creator>
  <cp:lastModifiedBy>Jorge Martín Rodríguez Castro</cp:lastModifiedBy>
  <cp:revision>266</cp:revision>
  <dcterms:modified xsi:type="dcterms:W3CDTF">2024-01-12T03:06:58Z</dcterms:modified>
</cp:coreProperties>
</file>